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9" r:id="rId2"/>
    <p:sldId id="318" r:id="rId3"/>
    <p:sldId id="319" r:id="rId4"/>
    <p:sldId id="309" r:id="rId5"/>
    <p:sldId id="310" r:id="rId6"/>
    <p:sldId id="316" r:id="rId7"/>
    <p:sldId id="345" r:id="rId8"/>
    <p:sldId id="335" r:id="rId9"/>
    <p:sldId id="336" r:id="rId10"/>
    <p:sldId id="337" r:id="rId11"/>
    <p:sldId id="338" r:id="rId12"/>
    <p:sldId id="332" r:id="rId13"/>
    <p:sldId id="333" r:id="rId14"/>
    <p:sldId id="346" r:id="rId15"/>
    <p:sldId id="347" r:id="rId16"/>
    <p:sldId id="321" r:id="rId17"/>
    <p:sldId id="331" r:id="rId18"/>
    <p:sldId id="323" r:id="rId19"/>
    <p:sldId id="322" r:id="rId20"/>
    <p:sldId id="312" r:id="rId21"/>
    <p:sldId id="314" r:id="rId22"/>
    <p:sldId id="324" r:id="rId23"/>
    <p:sldId id="334" r:id="rId24"/>
    <p:sldId id="339" r:id="rId25"/>
    <p:sldId id="327" r:id="rId26"/>
    <p:sldId id="328" r:id="rId27"/>
    <p:sldId id="329" r:id="rId28"/>
    <p:sldId id="330" r:id="rId29"/>
    <p:sldId id="340" r:id="rId30"/>
    <p:sldId id="341" r:id="rId31"/>
    <p:sldId id="342" r:id="rId32"/>
    <p:sldId id="343" r:id="rId33"/>
    <p:sldId id="344" r:id="rId34"/>
    <p:sldId id="348" r:id="rId35"/>
    <p:sldId id="294" r:id="rId3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003366"/>
    <a:srgbClr val="003399"/>
    <a:srgbClr val="333399"/>
    <a:srgbClr val="3333CC"/>
    <a:srgbClr val="000066"/>
    <a:srgbClr val="FFFF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61" autoAdjust="0"/>
    <p:restoredTop sz="92721" autoAdjust="0"/>
  </p:normalViewPr>
  <p:slideViewPr>
    <p:cSldViewPr snapToObjects="1">
      <p:cViewPr varScale="1">
        <p:scale>
          <a:sx n="65" d="100"/>
          <a:sy n="65" d="100"/>
        </p:scale>
        <p:origin x="-1566" y="-108"/>
      </p:cViewPr>
      <p:guideLst>
        <p:guide orient="horz" pos="2144"/>
        <p:guide pos="289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Tx/>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noProof="1">
                <a:latin typeface="Arial" panose="020B0604020202020204" pitchFamily="34" charset="0"/>
                <a:ea typeface="宋体" panose="02010600030101010101" pitchFamily="2" charset="-122"/>
                <a:cs typeface="+mn-ea"/>
              </a:defRPr>
            </a:lvl1pPr>
          </a:lstStyle>
          <a:p>
            <a:pPr>
              <a:defRPr/>
            </a:pPr>
            <a:fld id="{6207766C-9E25-44AD-969E-51E5294A59A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noProof="1">
                <a:latin typeface="Arial" panose="020B0604020202020204" pitchFamily="34" charset="0"/>
                <a:ea typeface="宋体" panose="02010600030101010101" pitchFamily="2" charset="-122"/>
                <a:cs typeface="+mn-ea"/>
              </a:defRPr>
            </a:lvl1pPr>
          </a:lstStyle>
          <a:p>
            <a:pPr>
              <a:defRPr/>
            </a:pPr>
            <a:fld id="{3E83A404-93D9-4B84-8EA5-9E918D0880F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nvPr>
        </p:nvSpPr>
        <p:spPr bwMode="auto">
          <a:noFill/>
          <a:ln>
            <a:solidFill>
              <a:srgbClr val="000000"/>
            </a:solidFill>
            <a:miter lim="800000"/>
            <a:headEnd/>
            <a:tailEnd/>
          </a:ln>
        </p:spPr>
      </p:sp>
      <p:sp>
        <p:nvSpPr>
          <p:cNvPr id="19458"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1945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buFont typeface="Arial" charset="0"/>
              <a:buNone/>
            </a:pPr>
            <a:fld id="{9C90631D-10E1-456E-97DC-B9C1910E669B}" type="slidenum">
              <a:rPr lang="zh-CN" altLang="en-US" sz="1200"/>
              <a:pPr algn="r">
                <a:buFont typeface="Arial" charset="0"/>
                <a:buNone/>
              </a:pPr>
              <a:t>2</a:t>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bwMode="auto">
          <a:noFill/>
          <a:ln>
            <a:solidFill>
              <a:srgbClr val="000000"/>
            </a:solidFill>
            <a:miter lim="800000"/>
            <a:headEnd/>
            <a:tailEnd/>
          </a:ln>
        </p:spPr>
      </p:sp>
      <p:sp>
        <p:nvSpPr>
          <p:cNvPr id="21506"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2150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buFont typeface="Arial" charset="0"/>
              <a:buNone/>
            </a:pPr>
            <a:fld id="{E31DAC0F-7D4C-402A-92DD-B528034FE787}" type="slidenum">
              <a:rPr lang="zh-CN" altLang="en-US" sz="1200"/>
              <a:pPr algn="r">
                <a:buFont typeface="Arial" charset="0"/>
                <a:buNone/>
              </a:pPr>
              <a:t>3</a:t>
            </a:fld>
            <a:endParaRPr lang="en-US" altLang="zh-C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TextEdit="1"/>
          </p:cNvSpPr>
          <p:nvPr>
            <p:ph type="sldImg"/>
          </p:nvPr>
        </p:nvSpPr>
        <p:spPr bwMode="auto">
          <a:noFill/>
          <a:ln>
            <a:solidFill>
              <a:srgbClr val="000000"/>
            </a:solidFill>
            <a:miter lim="800000"/>
            <a:headEnd/>
            <a:tailEnd/>
          </a:ln>
        </p:spPr>
      </p:sp>
      <p:sp>
        <p:nvSpPr>
          <p:cNvPr id="35842" name="文本占位符 2"/>
          <p:cNvSpPr>
            <a:spLocks noGrp="1"/>
          </p:cNvSpPr>
          <p:nvPr>
            <p:ph type="body"/>
          </p:nvPr>
        </p:nvSpPr>
        <p:spPr bwMode="auto">
          <a:noFill/>
        </p:spPr>
        <p:txBody>
          <a:bodyPr wrap="square" numCol="1" anchor="t" anchorCtr="0" compatLnSpc="1">
            <a:prstTxWarp prst="textNoShape">
              <a:avLst/>
            </a:prstTxWarp>
          </a:bodyPr>
          <a:lstStyle/>
          <a:p>
            <a:endParaRPr lang="zh-CN" altLang="en-US" smtClean="0">
              <a:latin typeface="Arial" charset="0"/>
            </a:endParaRPr>
          </a:p>
        </p:txBody>
      </p:sp>
      <p:sp>
        <p:nvSpPr>
          <p:cNvPr id="23555"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buFont typeface="Arial" charset="0"/>
              <a:buNone/>
              <a:defRPr/>
            </a:pPr>
            <a:fld id="{104C6132-E71B-476A-A9DD-5C07BAA2945F}" type="slidenum">
              <a:rPr lang="zh-CN" altLang="en-US" sz="1200" noProof="1">
                <a:cs typeface="+mn-ea"/>
              </a:rPr>
              <a:pPr algn="r">
                <a:buFont typeface="Arial" charset="0"/>
                <a:buNone/>
                <a:defRPr/>
              </a:pPr>
              <a:t>16</a:t>
            </a:fld>
            <a:endParaRPr lang="en-US" altLang="zh-CN" sz="1200" noProof="1">
              <a:cs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4" name="文本占位符 2"/>
          <p:cNvSpPr>
            <a:spLocks noGrp="1"/>
          </p:cNvSpPr>
          <p:nvPr>
            <p:ph type="body"/>
          </p:nvPr>
        </p:nvSpPr>
        <p:spPr bwMode="auto">
          <a:noFill/>
        </p:spPr>
        <p:txBody>
          <a:bodyPr wrap="square" numCol="1" anchor="t" anchorCtr="0" compatLnSpc="1">
            <a:prstTxWarp prst="textNoShape">
              <a:avLst/>
            </a:prstTxWarp>
          </a:bodyPr>
          <a:lstStyle/>
          <a:p>
            <a:endParaRPr lang="zh-CN" altLang="en-US" smtClean="0">
              <a:latin typeface="Arial" charset="0"/>
            </a:endParaRPr>
          </a:p>
        </p:txBody>
      </p:sp>
      <p:sp>
        <p:nvSpPr>
          <p:cNvPr id="23555"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buFont typeface="Arial" charset="0"/>
              <a:buNone/>
              <a:defRPr/>
            </a:pPr>
            <a:fld id="{43DD2B76-DEA0-4E08-8142-1A0EEDEF73C8}" type="slidenum">
              <a:rPr lang="zh-CN" altLang="en-US" sz="1200" noProof="1">
                <a:cs typeface="+mn-ea"/>
              </a:rPr>
              <a:pPr algn="r">
                <a:buFont typeface="Arial" charset="0"/>
                <a:buNone/>
                <a:defRPr/>
              </a:pPr>
              <a:t>18</a:t>
            </a:fld>
            <a:endParaRPr lang="en-US" altLang="zh-CN" sz="1200" noProof="1">
              <a:cs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8"/>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9B3F6D0-E4FB-4AAB-A59C-5DD9D4505AA3}"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96E5CFB-6125-4CF7-B390-5143A5F73C27}"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41"/>
            <a:ext cx="60579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7574A01-1B0A-4727-862F-B533D24B54F3}"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sz="1800"/>
            </a:lvl1pPr>
          </a:lstStyle>
          <a:p>
            <a:pPr>
              <a:defRPr/>
            </a:pPr>
            <a:endParaRPr lang="en-US"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AB82C028-AE72-49BF-9280-8C9CBAFCFC68}"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ltLang="zh-CN"/>
              <a:t>Click to edit Master title style</a:t>
            </a:r>
            <a:endParaRPr lang="zh-CN" altLang="en-US"/>
          </a:p>
        </p:txBody>
      </p:sp>
      <p:sp>
        <p:nvSpPr>
          <p:cNvPr id="3" name="Content Placeholder 2"/>
          <p:cNvSpPr>
            <a:spLocks noGrp="1"/>
          </p:cNvSpPr>
          <p:nvPr>
            <p:ph sz="quarter" idx="1"/>
          </p:nvPr>
        </p:nvSpPr>
        <p:spPr>
          <a:xfrm>
            <a:off x="457200" y="1600200"/>
            <a:ext cx="4038600" cy="21859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quarter" idx="2"/>
          </p:nvPr>
        </p:nvSpPr>
        <p:spPr>
          <a:xfrm>
            <a:off x="4648200" y="1600200"/>
            <a:ext cx="4038600" cy="21859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Content Placeholder 4"/>
          <p:cNvSpPr>
            <a:spLocks noGrp="1"/>
          </p:cNvSpPr>
          <p:nvPr>
            <p:ph sz="quarter" idx="3"/>
          </p:nvPr>
        </p:nvSpPr>
        <p:spPr>
          <a:xfrm>
            <a:off x="457200" y="3938588"/>
            <a:ext cx="4038600" cy="2187575"/>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Content Placeholder 5"/>
          <p:cNvSpPr>
            <a:spLocks noGrp="1"/>
          </p:cNvSpPr>
          <p:nvPr>
            <p:ph sz="quarter" idx="4"/>
          </p:nvPr>
        </p:nvSpPr>
        <p:spPr>
          <a:xfrm>
            <a:off x="4648200" y="3938588"/>
            <a:ext cx="4038600" cy="2187575"/>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EE15916C-8DA6-4AE3-B3DD-EF5CA164C049}"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28AE2D0-AB28-428B-A921-4026460BEEF5}"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4406902"/>
            <a:ext cx="7772400" cy="1362074"/>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710"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5171D9D-B4FD-49F3-BD8C-95E833CEE6C5}"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1"/>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600201"/>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FCBC74F-EEA7-4ECB-BD68-18125B923947}"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2" y="1535113"/>
            <a:ext cx="403979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2" y="2174875"/>
            <a:ext cx="40397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4628" y="1535113"/>
            <a:ext cx="404217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4628" y="2174875"/>
            <a:ext cx="4042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88711002-74DB-4C5D-8F19-400F47F013E3}"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05FB6051-4B3B-46D7-922C-F2220A83EE69}"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32703975-B613-4E83-8CA3-1EAB3E747F65}"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49"/>
            <a:ext cx="3008710" cy="1162051"/>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451" y="273053"/>
            <a:ext cx="511135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2"/>
            <a:ext cx="300871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0692965-4BA0-4595-9C19-D7A771A847A1}"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189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1891"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9C8DC59-0C1A-4185-BE42-B4CD54223CB6}"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p:cNvSpPr>
          <p:nvPr>
            <p:ph type="body"/>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buFontTx/>
              <a:buNone/>
              <a:defRPr sz="1400">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a:buFontTx/>
              <a:buNone/>
              <a:defRPr sz="1400">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buFont typeface="Arial" panose="020B0604020202020204" pitchFamily="34" charset="0"/>
              <a:buNone/>
              <a:defRPr sz="1400" noProof="1">
                <a:latin typeface="Arial" panose="020B0604020202020204" pitchFamily="34" charset="0"/>
                <a:ea typeface="宋体" panose="02010600030101010101" pitchFamily="2" charset="-122"/>
                <a:cs typeface="+mn-ea"/>
              </a:defRPr>
            </a:lvl1pPr>
          </a:lstStyle>
          <a:p>
            <a:pPr>
              <a:defRPr/>
            </a:pPr>
            <a:fld id="{4EF1B6EC-D263-4786-A246-7BC2D647255B}"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50"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baike.baidu.com/link?url=sPV2BR1GInc3A5y3lzQjnCPaEzLuIokSQviEb5ZtfrU-_riQuZwMsmZNLrpzMhqihrtS6-LBQt78MKeNprBboFViIEfSTwizG3BhA_LHAj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0" y="6500813"/>
            <a:ext cx="9151938" cy="357187"/>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sp>
        <p:nvSpPr>
          <p:cNvPr id="17410" name="Rectangle 3"/>
          <p:cNvSpPr>
            <a:spLocks noChangeArrowheads="1"/>
          </p:cNvSpPr>
          <p:nvPr/>
        </p:nvSpPr>
        <p:spPr bwMode="auto">
          <a:xfrm flipV="1">
            <a:off x="4787900" y="5230813"/>
            <a:ext cx="3695700" cy="830262"/>
          </a:xfrm>
          <a:prstGeom prst="roundRect">
            <a:avLst>
              <a:gd name="adj" fmla="val 16667"/>
            </a:avLst>
          </a:prstGeom>
          <a:solidFill>
            <a:schemeClr val="bg1"/>
          </a:solidFill>
          <a:ln w="76200">
            <a:solidFill>
              <a:schemeClr val="hlink"/>
            </a:solidFill>
            <a:miter lim="800000"/>
            <a:headEnd/>
            <a:tailEnd/>
          </a:ln>
        </p:spPr>
        <p:txBody>
          <a:bodyPr rot="10800000" wrap="none" anchor="ctr"/>
          <a:lstStyle/>
          <a:p>
            <a:pPr algn="ctr">
              <a:buFont typeface="Arial" charset="0"/>
              <a:buNone/>
            </a:pPr>
            <a:endParaRPr lang="zh-CN" altLang="en-US" sz="2000"/>
          </a:p>
        </p:txBody>
      </p:sp>
      <p:pic>
        <p:nvPicPr>
          <p:cNvPr id="17411" name="Picture 8" descr="3"/>
          <p:cNvPicPr>
            <a:picLocks noChangeAspect="1"/>
          </p:cNvPicPr>
          <p:nvPr/>
        </p:nvPicPr>
        <p:blipFill>
          <a:blip r:embed="rId2"/>
          <a:srcRect/>
          <a:stretch>
            <a:fillRect/>
          </a:stretch>
        </p:blipFill>
        <p:spPr bwMode="auto">
          <a:xfrm>
            <a:off x="7938" y="5070475"/>
            <a:ext cx="508000" cy="847725"/>
          </a:xfrm>
          <a:prstGeom prst="rect">
            <a:avLst/>
          </a:prstGeom>
          <a:noFill/>
          <a:ln w="9525">
            <a:noFill/>
            <a:miter lim="800000"/>
            <a:headEnd/>
            <a:tailEnd/>
          </a:ln>
        </p:spPr>
      </p:pic>
      <p:pic>
        <p:nvPicPr>
          <p:cNvPr id="17412" name="Picture 10" descr="5"/>
          <p:cNvPicPr>
            <a:picLocks noChangeAspect="1"/>
          </p:cNvPicPr>
          <p:nvPr/>
        </p:nvPicPr>
        <p:blipFill>
          <a:blip r:embed="rId3"/>
          <a:srcRect/>
          <a:stretch>
            <a:fillRect/>
          </a:stretch>
        </p:blipFill>
        <p:spPr bwMode="auto">
          <a:xfrm>
            <a:off x="2465388" y="3727450"/>
            <a:ext cx="517525" cy="287338"/>
          </a:xfrm>
          <a:prstGeom prst="rect">
            <a:avLst/>
          </a:prstGeom>
          <a:noFill/>
          <a:ln w="9525">
            <a:noFill/>
            <a:miter lim="800000"/>
            <a:headEnd/>
            <a:tailEnd/>
          </a:ln>
        </p:spPr>
      </p:pic>
      <p:sp>
        <p:nvSpPr>
          <p:cNvPr id="17413" name="TextBox 3"/>
          <p:cNvSpPr txBox="1">
            <a:spLocks noChangeArrowheads="1"/>
          </p:cNvSpPr>
          <p:nvPr/>
        </p:nvSpPr>
        <p:spPr bwMode="auto">
          <a:xfrm>
            <a:off x="4932363" y="5446713"/>
            <a:ext cx="3479800" cy="457200"/>
          </a:xfrm>
          <a:prstGeom prst="rect">
            <a:avLst/>
          </a:prstGeom>
          <a:noFill/>
          <a:ln w="9525">
            <a:noFill/>
            <a:miter lim="800000"/>
            <a:headEnd/>
            <a:tailEnd/>
          </a:ln>
        </p:spPr>
        <p:txBody>
          <a:bodyPr>
            <a:spAutoFit/>
          </a:bodyPr>
          <a:lstStyle/>
          <a:p>
            <a:pPr algn="ctr" eaLnBrk="0" hangingPunct="0"/>
            <a:r>
              <a:rPr lang="en-US" altLang="zh-CN" sz="2400" b="1" dirty="0">
                <a:latin typeface="微软雅黑" pitchFamily="34" charset="-122"/>
                <a:ea typeface="微软雅黑" pitchFamily="34" charset="-122"/>
              </a:rPr>
              <a:t>Date</a:t>
            </a:r>
            <a:r>
              <a:rPr lang="zh-CN" altLang="en-US" sz="2400" b="1" dirty="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2017.3.1</a:t>
            </a:r>
            <a:endParaRPr lang="zh-CN" altLang="en-US" sz="2400" b="1" dirty="0">
              <a:latin typeface="微软雅黑" pitchFamily="34" charset="-122"/>
              <a:ea typeface="微软雅黑" pitchFamily="34" charset="-122"/>
            </a:endParaRPr>
          </a:p>
        </p:txBody>
      </p:sp>
      <p:sp>
        <p:nvSpPr>
          <p:cNvPr id="12" name="Rectangle 2"/>
          <p:cNvSpPr txBox="1">
            <a:spLocks noRot="1" noChangeArrowheads="1"/>
          </p:cNvSpPr>
          <p:nvPr/>
        </p:nvSpPr>
        <p:spPr bwMode="auto">
          <a:xfrm>
            <a:off x="515938" y="1577966"/>
            <a:ext cx="8159750" cy="2636852"/>
          </a:xfrm>
          <a:prstGeom prst="rect">
            <a:avLst/>
          </a:prstGeom>
          <a:noFill/>
          <a:ln>
            <a:noFill/>
          </a:ln>
        </p:spPr>
        <p:txBody>
          <a:bodyPr anchor="ctr"/>
          <a:lstStyle/>
          <a:p>
            <a:pPr algn="ctr">
              <a:lnSpc>
                <a:spcPct val="150000"/>
              </a:lnSpc>
              <a:defRPr/>
            </a:pPr>
            <a:r>
              <a:rPr lang="en-US" altLang="zh-CN" sz="4800" b="1" dirty="0">
                <a:effectLst>
                  <a:outerShdw blurRad="38100" dist="38100" dir="2700000" algn="tl">
                    <a:srgbClr val="C0C0C0"/>
                  </a:outerShdw>
                </a:effectLst>
                <a:latin typeface="微软雅黑" pitchFamily="34" charset="-122"/>
                <a:ea typeface="微软雅黑" pitchFamily="34" charset="-122"/>
              </a:rPr>
              <a:t>【</a:t>
            </a:r>
            <a:r>
              <a:rPr lang="zh-CN" altLang="en-US" sz="4800" b="1" dirty="0">
                <a:effectLst>
                  <a:outerShdw blurRad="38100" dist="38100" dir="2700000" algn="tl">
                    <a:srgbClr val="C0C0C0"/>
                  </a:outerShdw>
                </a:effectLst>
                <a:latin typeface="微软雅黑" pitchFamily="34" charset="-122"/>
                <a:ea typeface="微软雅黑" pitchFamily="34" charset="-122"/>
              </a:rPr>
              <a:t>工伤</a:t>
            </a:r>
            <a:r>
              <a:rPr lang="en-US" altLang="zh-CN" sz="4800" b="1" dirty="0">
                <a:effectLst>
                  <a:outerShdw blurRad="38100" dist="38100" dir="2700000" algn="tl">
                    <a:srgbClr val="C0C0C0"/>
                  </a:outerShdw>
                </a:effectLst>
                <a:latin typeface="微软雅黑" pitchFamily="34" charset="-122"/>
                <a:ea typeface="微软雅黑" pitchFamily="34" charset="-122"/>
              </a:rPr>
              <a:t>e</a:t>
            </a:r>
            <a:r>
              <a:rPr lang="zh-CN" altLang="en-US" sz="4800" b="1" dirty="0">
                <a:effectLst>
                  <a:outerShdw blurRad="38100" dist="38100" dir="2700000" algn="tl">
                    <a:srgbClr val="C0C0C0"/>
                  </a:outerShdw>
                </a:effectLst>
                <a:latin typeface="微软雅黑" pitchFamily="34" charset="-122"/>
                <a:ea typeface="微软雅黑" pitchFamily="34" charset="-122"/>
              </a:rPr>
              <a:t>站</a:t>
            </a:r>
            <a:r>
              <a:rPr lang="en-US" altLang="zh-CN" sz="4800" b="1" dirty="0">
                <a:effectLst>
                  <a:outerShdw blurRad="38100" dist="38100" dir="2700000" algn="tl">
                    <a:srgbClr val="C0C0C0"/>
                  </a:outerShdw>
                </a:effectLst>
                <a:latin typeface="微软雅黑" pitchFamily="34" charset="-122"/>
                <a:ea typeface="微软雅黑" pitchFamily="34" charset="-122"/>
              </a:rPr>
              <a:t>】</a:t>
            </a:r>
            <a:r>
              <a:rPr lang="zh-CN" altLang="en-US" sz="4800" b="1" dirty="0">
                <a:effectLst>
                  <a:outerShdw blurRad="38100" dist="38100" dir="2700000" algn="tl">
                    <a:srgbClr val="C0C0C0"/>
                  </a:outerShdw>
                </a:effectLst>
                <a:latin typeface="微软雅黑" pitchFamily="34" charset="-122"/>
                <a:ea typeface="微软雅黑" pitchFamily="34" charset="-122"/>
              </a:rPr>
              <a:t>产品方案介绍</a:t>
            </a:r>
            <a:endParaRPr lang="en-US" altLang="zh-CN" sz="4800" b="1" dirty="0">
              <a:effectLst>
                <a:outerShdw blurRad="38100" dist="38100" dir="2700000" algn="tl">
                  <a:srgbClr val="C0C0C0"/>
                </a:outerShdw>
              </a:effectLst>
              <a:latin typeface="微软雅黑" pitchFamily="34" charset="-122"/>
              <a:ea typeface="微软雅黑" pitchFamily="34" charset="-122"/>
            </a:endParaRPr>
          </a:p>
        </p:txBody>
      </p:sp>
      <p:sp>
        <p:nvSpPr>
          <p:cNvPr id="17416" name="Rectangle 2"/>
          <p:cNvSpPr>
            <a:spLocks noChangeArrowheads="1"/>
          </p:cNvSpPr>
          <p:nvPr/>
        </p:nvSpPr>
        <p:spPr bwMode="auto">
          <a:xfrm>
            <a:off x="-7938" y="0"/>
            <a:ext cx="9151938" cy="1143000"/>
          </a:xfrm>
          <a:prstGeom prst="flowChartDocument">
            <a:avLst/>
          </a:prstGeom>
          <a:solidFill>
            <a:schemeClr val="hlink"/>
          </a:solidFill>
          <a:ln w="9525">
            <a:noFill/>
            <a:miter lim="800000"/>
            <a:headEnd/>
            <a:tailEnd/>
          </a:ln>
        </p:spPr>
        <p:txBody>
          <a:bodyPr anchor="ctr"/>
          <a:lstStyle/>
          <a:p>
            <a:pPr>
              <a:buFont typeface="Arial" charset="0"/>
              <a:buNone/>
            </a:pPr>
            <a:endParaRPr lang="zh-CN" altLang="en-US"/>
          </a:p>
        </p:txBody>
      </p:sp>
      <p:sp>
        <p:nvSpPr>
          <p:cNvPr id="17417" name="文本框 12"/>
          <p:cNvSpPr txBox="1">
            <a:spLocks noChangeArrowheads="1"/>
          </p:cNvSpPr>
          <p:nvPr/>
        </p:nvSpPr>
        <p:spPr bwMode="auto">
          <a:xfrm>
            <a:off x="179388" y="311150"/>
            <a:ext cx="8785225" cy="519113"/>
          </a:xfrm>
          <a:prstGeom prst="rect">
            <a:avLst/>
          </a:prstGeom>
          <a:noFill/>
          <a:ln w="9525">
            <a:noFill/>
            <a:miter lim="800000"/>
            <a:headEnd/>
            <a:tailEnd/>
          </a:ln>
        </p:spPr>
        <p:txBody>
          <a:bodyPr>
            <a:spAutoFit/>
          </a:bodyPr>
          <a:lstStyle/>
          <a:p>
            <a:pPr>
              <a:buFont typeface="Arial" charset="0"/>
              <a:buNone/>
            </a:pPr>
            <a:r>
              <a:rPr lang="zh-CN" altLang="en-US" sz="2800" b="1" dirty="0">
                <a:solidFill>
                  <a:srgbClr val="FFFF00"/>
                </a:solidFill>
                <a:latin typeface="微软雅黑" pitchFamily="34" charset="-122"/>
                <a:ea typeface="微软雅黑" pitchFamily="34" charset="-122"/>
                <a:cs typeface="方正粗宋简体"/>
              </a:rPr>
              <a:t>工伤</a:t>
            </a:r>
            <a:r>
              <a:rPr lang="en-US" altLang="zh-CN" sz="2800" b="1" dirty="0">
                <a:solidFill>
                  <a:srgbClr val="FFFF00"/>
                </a:solidFill>
                <a:latin typeface="微软雅黑" pitchFamily="34" charset="-122"/>
                <a:ea typeface="微软雅黑" pitchFamily="34" charset="-122"/>
                <a:cs typeface="方正粗宋简体"/>
              </a:rPr>
              <a:t>e</a:t>
            </a:r>
            <a:r>
              <a:rPr lang="zh-CN" altLang="en-US" sz="2800" b="1" dirty="0">
                <a:solidFill>
                  <a:srgbClr val="FFFF00"/>
                </a:solidFill>
                <a:latin typeface="微软雅黑" pitchFamily="34" charset="-122"/>
                <a:ea typeface="微软雅黑" pitchFamily="34" charset="-122"/>
                <a:cs typeface="方正粗宋简体"/>
              </a:rPr>
              <a:t>站</a:t>
            </a:r>
            <a:r>
              <a:rPr lang="en-US" altLang="zh-CN" sz="2800" b="1" dirty="0">
                <a:solidFill>
                  <a:srgbClr val="FFFF00"/>
                </a:solidFill>
                <a:latin typeface="微软雅黑" pitchFamily="34" charset="-122"/>
                <a:ea typeface="微软雅黑" pitchFamily="34" charset="-122"/>
                <a:cs typeface="方正粗宋简体"/>
              </a:rPr>
              <a:t>—</a:t>
            </a:r>
            <a:r>
              <a:rPr lang="zh-CN" altLang="en-US" sz="2800" b="1" dirty="0">
                <a:solidFill>
                  <a:srgbClr val="FFFF00"/>
                </a:solidFill>
                <a:latin typeface="微软雅黑" pitchFamily="34" charset="-122"/>
                <a:ea typeface="微软雅黑" pitchFamily="34" charset="-122"/>
                <a:cs typeface="方正粗宋简体"/>
              </a:rPr>
              <a:t>雇员工伤、意外伤害风险的全面保障方案</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责任免除</a:t>
            </a:r>
          </a:p>
        </p:txBody>
      </p:sp>
      <p:sp>
        <p:nvSpPr>
          <p:cNvPr id="28674"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28675" name="Group 11"/>
          <p:cNvGrpSpPr>
            <a:grpSpLocks noChangeAspect="1"/>
          </p:cNvGrpSpPr>
          <p:nvPr/>
        </p:nvGrpSpPr>
        <p:grpSpPr bwMode="auto">
          <a:xfrm>
            <a:off x="219075" y="239713"/>
            <a:ext cx="300038" cy="304800"/>
            <a:chOff x="202" y="201"/>
            <a:chExt cx="252" cy="252"/>
          </a:xfrm>
        </p:grpSpPr>
        <p:sp>
          <p:nvSpPr>
            <p:cNvPr id="28677"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28678"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28679"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28680"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28681"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28676" name="内容占位符 2"/>
          <p:cNvSpPr>
            <a:spLocks noGrp="1"/>
          </p:cNvSpPr>
          <p:nvPr>
            <p:ph idx="4294967295"/>
          </p:nvPr>
        </p:nvSpPr>
        <p:spPr>
          <a:xfrm>
            <a:off x="342900" y="1412875"/>
            <a:ext cx="8469313" cy="4824413"/>
          </a:xfrm>
        </p:spPr>
        <p:txBody>
          <a:bodyPr/>
          <a:lstStyle/>
          <a:p>
            <a:pPr>
              <a:buFontTx/>
              <a:buNone/>
            </a:pPr>
            <a:r>
              <a:rPr lang="en-US" altLang="zh-CN" sz="2000" smtClean="0"/>
              <a:t> </a:t>
            </a:r>
            <a:endParaRPr lang="zh-CN" altLang="zh-CN" sz="2000" smtClean="0"/>
          </a:p>
          <a:p>
            <a:r>
              <a:rPr lang="zh-CN" altLang="zh-CN" sz="2000" smtClean="0"/>
              <a:t>下列损失、费用和责任，保险人不负责赔偿：</a:t>
            </a:r>
          </a:p>
          <a:p>
            <a:r>
              <a:rPr lang="zh-CN" altLang="zh-CN" sz="2000" smtClean="0"/>
              <a:t>（一）罚款、罚金及惩罚性赔款；</a:t>
            </a:r>
          </a:p>
          <a:p>
            <a:r>
              <a:rPr lang="zh-CN" altLang="zh-CN" sz="2000" smtClean="0"/>
              <a:t>（二）精神损害赔偿；</a:t>
            </a:r>
          </a:p>
          <a:p>
            <a:r>
              <a:rPr lang="zh-CN" altLang="zh-CN" sz="2000" smtClean="0"/>
              <a:t>（三）超出雇员所在地工伤保险诊疗项目项目、工伤保险药品目录、工伤保险住院服务标准的医疗费用；</a:t>
            </a:r>
          </a:p>
          <a:p>
            <a:r>
              <a:rPr lang="zh-CN" altLang="zh-CN" sz="2000" smtClean="0"/>
              <a:t>（四）工伤保险以及支付的医疗费用；</a:t>
            </a:r>
          </a:p>
          <a:p>
            <a:r>
              <a:rPr lang="zh-CN" altLang="zh-CN" sz="2000" smtClean="0"/>
              <a:t>（五）雇员在中华人民共和国境外（包括港、澳、台地区）发生的人身伤亡；</a:t>
            </a:r>
          </a:p>
          <a:p>
            <a:r>
              <a:rPr lang="zh-CN" altLang="zh-CN" sz="2000" smtClean="0"/>
              <a:t>（六）被保险人对其承包商的雇员的赔偿责任；</a:t>
            </a:r>
          </a:p>
          <a:p>
            <a:r>
              <a:rPr lang="zh-CN" altLang="zh-CN" sz="2000" smtClean="0"/>
              <a:t>（七）</a:t>
            </a:r>
            <a:r>
              <a:rPr lang="zh-CN" altLang="en-US" sz="2000" smtClean="0"/>
              <a:t>误工费住院</a:t>
            </a:r>
            <a:r>
              <a:rPr lang="en-US" altLang="zh-CN" sz="2000" smtClean="0"/>
              <a:t>5</a:t>
            </a:r>
            <a:r>
              <a:rPr lang="zh-CN" altLang="en-US" sz="2000" smtClean="0"/>
              <a:t>天内免赔。</a:t>
            </a:r>
            <a:endParaRPr lang="zh-CN" altLang="zh-CN" sz="2000" smtClean="0"/>
          </a:p>
          <a:p>
            <a:pPr>
              <a:buFontTx/>
              <a:buNone/>
            </a:pPr>
            <a:r>
              <a:rPr lang="en-US" altLang="zh-CN" sz="1800" smtClean="0"/>
              <a:t> </a:t>
            </a:r>
            <a:endParaRPr lang="zh-CN" altLang="zh-CN" sz="1800" smtClean="0"/>
          </a:p>
          <a:p>
            <a:pPr eaLnBrk="1" hangingPunct="1">
              <a:lnSpc>
                <a:spcPct val="150000"/>
              </a:lnSpc>
              <a:buFontTx/>
              <a:buNone/>
            </a:pPr>
            <a:endParaRPr lang="en-US" altLang="zh-CN" sz="1800" smtClean="0">
              <a:latin typeface="微软雅黑" pitchFamily="34" charset="-122"/>
              <a:ea typeface="微软雅黑" pitchFamily="34" charset="-122"/>
            </a:endParaRPr>
          </a:p>
          <a:p>
            <a:pPr eaLnBrk="1" hangingPunct="1">
              <a:lnSpc>
                <a:spcPts val="2800"/>
              </a:lnSpc>
              <a:buFontTx/>
              <a:buNone/>
            </a:pPr>
            <a:endParaRPr lang="en-US" altLang="zh-CN" sz="1600" smtClean="0">
              <a:latin typeface="微软雅黑" pitchFamily="34" charset="-122"/>
              <a:ea typeface="微软雅黑"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责任免除</a:t>
            </a:r>
          </a:p>
        </p:txBody>
      </p:sp>
      <p:sp>
        <p:nvSpPr>
          <p:cNvPr id="29698"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29699" name="Group 11"/>
          <p:cNvGrpSpPr>
            <a:grpSpLocks noChangeAspect="1"/>
          </p:cNvGrpSpPr>
          <p:nvPr/>
        </p:nvGrpSpPr>
        <p:grpSpPr bwMode="auto">
          <a:xfrm>
            <a:off x="219075" y="239713"/>
            <a:ext cx="300038" cy="304800"/>
            <a:chOff x="202" y="201"/>
            <a:chExt cx="252" cy="252"/>
          </a:xfrm>
        </p:grpSpPr>
        <p:sp>
          <p:nvSpPr>
            <p:cNvPr id="29701"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29702"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29703"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29704"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29705"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29700" name="内容占位符 2"/>
          <p:cNvSpPr>
            <a:spLocks noGrp="1"/>
          </p:cNvSpPr>
          <p:nvPr>
            <p:ph idx="4294967295"/>
          </p:nvPr>
        </p:nvSpPr>
        <p:spPr>
          <a:xfrm>
            <a:off x="342900" y="1412875"/>
            <a:ext cx="8469313" cy="4824413"/>
          </a:xfrm>
        </p:spPr>
        <p:txBody>
          <a:bodyPr/>
          <a:lstStyle/>
          <a:p>
            <a:r>
              <a:rPr lang="zh-CN" altLang="zh-CN" sz="2000" smtClean="0"/>
              <a:t>下列原因造成的损失、费用和责任，保险人不负责赔偿：</a:t>
            </a:r>
          </a:p>
          <a:p>
            <a:r>
              <a:rPr lang="zh-CN" altLang="zh-CN" sz="2000" smtClean="0"/>
              <a:t>（一）投保人、被保险人的故意行为、重大过失行为；</a:t>
            </a:r>
          </a:p>
          <a:p>
            <a:r>
              <a:rPr lang="zh-CN" altLang="zh-CN" sz="2000" smtClean="0"/>
              <a:t>（二）战争、敌对行动、军事行为、武装冲突、罢工、骚乱、暴动、恐怖活动；</a:t>
            </a:r>
          </a:p>
          <a:p>
            <a:r>
              <a:rPr lang="zh-CN" altLang="zh-CN" sz="2000" smtClean="0"/>
              <a:t>（三）核爆炸、核辐射或核污染及其他放射性污染；</a:t>
            </a:r>
          </a:p>
          <a:p>
            <a:r>
              <a:rPr lang="zh-CN" altLang="zh-CN" sz="2000" smtClean="0"/>
              <a:t>（四）行政行为或司法行为；</a:t>
            </a:r>
          </a:p>
          <a:p>
            <a:r>
              <a:rPr lang="zh-CN" altLang="zh-CN" sz="2000" smtClean="0"/>
              <a:t>（五）地震及其次生灾害；</a:t>
            </a:r>
          </a:p>
          <a:p>
            <a:r>
              <a:rPr lang="zh-CN" altLang="zh-CN" sz="2000" smtClean="0"/>
              <a:t>（六）雇员犯罪、自残自杀、斗殴，或因酒精、毒品、药品影响造成自身人身伤亡的；</a:t>
            </a:r>
          </a:p>
          <a:p>
            <a:r>
              <a:rPr lang="zh-CN" altLang="zh-CN" sz="2000" smtClean="0"/>
              <a:t>（七）雇员因疾病、分娩、流产以及上述原因接受医疗救治的。</a:t>
            </a:r>
          </a:p>
          <a:p>
            <a:r>
              <a:rPr lang="zh-CN" altLang="zh-CN" sz="2000" smtClean="0"/>
              <a:t>（八）雇员无有效驾驶证驾驶机动车辆或无有效资格证书而使用专用机械、特种设备、特种车辆或类似装备设置，造成自身人身伤亡的</a:t>
            </a:r>
            <a:r>
              <a:rPr lang="en-US" altLang="zh-CN" sz="2000" smtClean="0"/>
              <a:t> </a:t>
            </a:r>
            <a:endParaRPr lang="zh-CN" altLang="zh-CN" sz="2000" smtClean="0"/>
          </a:p>
          <a:p>
            <a:pPr eaLnBrk="1" hangingPunct="1">
              <a:lnSpc>
                <a:spcPct val="150000"/>
              </a:lnSpc>
              <a:buFontTx/>
              <a:buNone/>
            </a:pPr>
            <a:endParaRPr lang="en-US" altLang="zh-CN" sz="1800" smtClean="0">
              <a:latin typeface="微软雅黑" pitchFamily="34" charset="-122"/>
              <a:ea typeface="微软雅黑" pitchFamily="34" charset="-122"/>
            </a:endParaRPr>
          </a:p>
          <a:p>
            <a:pPr eaLnBrk="1" hangingPunct="1">
              <a:lnSpc>
                <a:spcPts val="2800"/>
              </a:lnSpc>
              <a:buFontTx/>
              <a:buNone/>
            </a:pPr>
            <a:endParaRPr lang="en-US" altLang="zh-CN" sz="1600" smtClean="0">
              <a:latin typeface="微软雅黑" pitchFamily="34" charset="-122"/>
              <a:ea typeface="微软雅黑"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保障条款</a:t>
            </a:r>
            <a:r>
              <a:rPr lang="en-US" altLang="zh-CN" sz="2800" b="1">
                <a:solidFill>
                  <a:srgbClr val="FFFF00"/>
                </a:solidFill>
                <a:latin typeface="微软雅黑" pitchFamily="34" charset="-122"/>
                <a:ea typeface="微软雅黑" pitchFamily="34" charset="-122"/>
              </a:rPr>
              <a:t>—</a:t>
            </a:r>
            <a:r>
              <a:rPr lang="zh-CN" altLang="en-US" sz="2800" b="1">
                <a:solidFill>
                  <a:srgbClr val="FFFF00"/>
                </a:solidFill>
                <a:ea typeface="微软雅黑" pitchFamily="34" charset="-122"/>
              </a:rPr>
              <a:t>因工伤亡</a:t>
            </a:r>
          </a:p>
        </p:txBody>
      </p:sp>
      <p:sp>
        <p:nvSpPr>
          <p:cNvPr id="30722"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30723" name="Group 11"/>
          <p:cNvGrpSpPr>
            <a:grpSpLocks noChangeAspect="1"/>
          </p:cNvGrpSpPr>
          <p:nvPr/>
        </p:nvGrpSpPr>
        <p:grpSpPr bwMode="auto">
          <a:xfrm>
            <a:off x="219075" y="239713"/>
            <a:ext cx="300038" cy="304800"/>
            <a:chOff x="202" y="201"/>
            <a:chExt cx="252" cy="252"/>
          </a:xfrm>
        </p:grpSpPr>
        <p:sp>
          <p:nvSpPr>
            <p:cNvPr id="30725"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30726"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30727"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30728"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30729"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pic>
        <p:nvPicPr>
          <p:cNvPr id="30724" name="Picture 11" descr="1"/>
          <p:cNvPicPr>
            <a:picLocks noChangeAspect="1" noChangeArrowheads="1"/>
          </p:cNvPicPr>
          <p:nvPr/>
        </p:nvPicPr>
        <p:blipFill>
          <a:blip r:embed="rId2"/>
          <a:srcRect/>
          <a:stretch>
            <a:fillRect/>
          </a:stretch>
        </p:blipFill>
        <p:spPr bwMode="auto">
          <a:xfrm>
            <a:off x="0" y="862013"/>
            <a:ext cx="9144000" cy="58435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保障条款</a:t>
            </a:r>
            <a:r>
              <a:rPr lang="en-US" altLang="zh-CN" sz="2800" b="1">
                <a:solidFill>
                  <a:srgbClr val="FFFF00"/>
                </a:solidFill>
                <a:latin typeface="微软雅黑" pitchFamily="34" charset="-122"/>
                <a:ea typeface="微软雅黑" pitchFamily="34" charset="-122"/>
              </a:rPr>
              <a:t>—</a:t>
            </a:r>
            <a:r>
              <a:rPr lang="zh-CN" altLang="en-US" sz="2800" b="1">
                <a:solidFill>
                  <a:srgbClr val="FFFF00"/>
                </a:solidFill>
                <a:ea typeface="微软雅黑" pitchFamily="34" charset="-122"/>
              </a:rPr>
              <a:t>意外伤亡</a:t>
            </a:r>
          </a:p>
        </p:txBody>
      </p:sp>
      <p:sp>
        <p:nvSpPr>
          <p:cNvPr id="31746"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31747" name="Group 11"/>
          <p:cNvGrpSpPr>
            <a:grpSpLocks noChangeAspect="1"/>
          </p:cNvGrpSpPr>
          <p:nvPr/>
        </p:nvGrpSpPr>
        <p:grpSpPr bwMode="auto">
          <a:xfrm>
            <a:off x="219075" y="239713"/>
            <a:ext cx="300038" cy="304800"/>
            <a:chOff x="202" y="201"/>
            <a:chExt cx="252" cy="252"/>
          </a:xfrm>
        </p:grpSpPr>
        <p:sp>
          <p:nvSpPr>
            <p:cNvPr id="31749"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31750"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31751"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31752"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31753"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pic>
        <p:nvPicPr>
          <p:cNvPr id="31748" name="Picture 12"/>
          <p:cNvPicPr>
            <a:picLocks noChangeAspect="1" noChangeArrowheads="1"/>
          </p:cNvPicPr>
          <p:nvPr/>
        </p:nvPicPr>
        <p:blipFill>
          <a:blip r:embed="rId2"/>
          <a:srcRect/>
          <a:stretch>
            <a:fillRect/>
          </a:stretch>
        </p:blipFill>
        <p:spPr bwMode="auto">
          <a:xfrm>
            <a:off x="0" y="857250"/>
            <a:ext cx="9109075" cy="58483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高危保保障条款</a:t>
            </a:r>
            <a:r>
              <a:rPr lang="en-US" altLang="zh-CN" sz="2800" b="1">
                <a:solidFill>
                  <a:srgbClr val="FFFF00"/>
                </a:solidFill>
                <a:latin typeface="微软雅黑" pitchFamily="34" charset="-122"/>
                <a:ea typeface="微软雅黑" pitchFamily="34" charset="-122"/>
              </a:rPr>
              <a:t>—</a:t>
            </a:r>
            <a:r>
              <a:rPr lang="zh-CN" altLang="en-US" sz="2800" b="1">
                <a:solidFill>
                  <a:srgbClr val="FFFF00"/>
                </a:solidFill>
                <a:ea typeface="微软雅黑" pitchFamily="34" charset="-122"/>
              </a:rPr>
              <a:t>因工伤亡</a:t>
            </a:r>
          </a:p>
        </p:txBody>
      </p:sp>
      <p:sp>
        <p:nvSpPr>
          <p:cNvPr id="32770"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32771" name="Group 11"/>
          <p:cNvGrpSpPr>
            <a:grpSpLocks noChangeAspect="1"/>
          </p:cNvGrpSpPr>
          <p:nvPr/>
        </p:nvGrpSpPr>
        <p:grpSpPr bwMode="auto">
          <a:xfrm>
            <a:off x="219075" y="239713"/>
            <a:ext cx="300038" cy="304800"/>
            <a:chOff x="202" y="201"/>
            <a:chExt cx="252" cy="252"/>
          </a:xfrm>
        </p:grpSpPr>
        <p:sp>
          <p:nvSpPr>
            <p:cNvPr id="32773"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32774"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32775"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32776"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32777"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pic>
        <p:nvPicPr>
          <p:cNvPr id="32772" name="Picture 11" descr="1"/>
          <p:cNvPicPr>
            <a:picLocks noChangeAspect="1" noChangeArrowheads="1"/>
          </p:cNvPicPr>
          <p:nvPr/>
        </p:nvPicPr>
        <p:blipFill>
          <a:blip r:embed="rId2"/>
          <a:srcRect/>
          <a:stretch>
            <a:fillRect/>
          </a:stretch>
        </p:blipFill>
        <p:spPr bwMode="auto">
          <a:xfrm>
            <a:off x="0" y="862013"/>
            <a:ext cx="9144000" cy="58435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高危保保障条款</a:t>
            </a:r>
            <a:r>
              <a:rPr lang="en-US" altLang="zh-CN" sz="2800" b="1">
                <a:solidFill>
                  <a:srgbClr val="FFFF00"/>
                </a:solidFill>
                <a:latin typeface="微软雅黑" pitchFamily="34" charset="-122"/>
                <a:ea typeface="微软雅黑" pitchFamily="34" charset="-122"/>
              </a:rPr>
              <a:t>—</a:t>
            </a:r>
            <a:r>
              <a:rPr lang="zh-CN" altLang="en-US" sz="2800" b="1">
                <a:solidFill>
                  <a:srgbClr val="FFFF00"/>
                </a:solidFill>
                <a:ea typeface="微软雅黑" pitchFamily="34" charset="-122"/>
              </a:rPr>
              <a:t>意外伤亡</a:t>
            </a:r>
          </a:p>
        </p:txBody>
      </p:sp>
      <p:sp>
        <p:nvSpPr>
          <p:cNvPr id="33794"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33795" name="Group 11"/>
          <p:cNvGrpSpPr>
            <a:grpSpLocks noChangeAspect="1"/>
          </p:cNvGrpSpPr>
          <p:nvPr/>
        </p:nvGrpSpPr>
        <p:grpSpPr bwMode="auto">
          <a:xfrm>
            <a:off x="219075" y="239713"/>
            <a:ext cx="300038" cy="304800"/>
            <a:chOff x="202" y="201"/>
            <a:chExt cx="252" cy="252"/>
          </a:xfrm>
        </p:grpSpPr>
        <p:sp>
          <p:nvSpPr>
            <p:cNvPr id="33797"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33798"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33799"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33800"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33801"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pic>
        <p:nvPicPr>
          <p:cNvPr id="33796" name="Picture 12"/>
          <p:cNvPicPr>
            <a:picLocks noChangeAspect="1" noChangeArrowheads="1"/>
          </p:cNvPicPr>
          <p:nvPr/>
        </p:nvPicPr>
        <p:blipFill>
          <a:blip r:embed="rId2"/>
          <a:srcRect/>
          <a:stretch>
            <a:fillRect/>
          </a:stretch>
        </p:blipFill>
        <p:spPr bwMode="auto">
          <a:xfrm>
            <a:off x="33338" y="908050"/>
            <a:ext cx="9109075" cy="57975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400" b="1">
                <a:solidFill>
                  <a:srgbClr val="FFFF00"/>
                </a:solidFill>
                <a:ea typeface="微软雅黑" pitchFamily="34" charset="-122"/>
              </a:rPr>
              <a:t>参保流程</a:t>
            </a:r>
          </a:p>
        </p:txBody>
      </p:sp>
      <p:sp>
        <p:nvSpPr>
          <p:cNvPr id="34818"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34819" name="Group 11"/>
          <p:cNvGrpSpPr>
            <a:grpSpLocks noChangeAspect="1"/>
          </p:cNvGrpSpPr>
          <p:nvPr/>
        </p:nvGrpSpPr>
        <p:grpSpPr bwMode="auto">
          <a:xfrm>
            <a:off x="3708400" y="4722813"/>
            <a:ext cx="300038" cy="304800"/>
            <a:chOff x="202" y="201"/>
            <a:chExt cx="252" cy="252"/>
          </a:xfrm>
        </p:grpSpPr>
        <p:sp>
          <p:nvSpPr>
            <p:cNvPr id="34824"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34825"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34826"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34827"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34828"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pic>
        <p:nvPicPr>
          <p:cNvPr id="34821" name="Picture 11" descr="2"/>
          <p:cNvPicPr>
            <a:picLocks noGrp="1" noChangeAspect="1" noChangeArrowheads="1"/>
          </p:cNvPicPr>
          <p:nvPr>
            <p:ph sz="quarter" idx="2"/>
          </p:nvPr>
        </p:nvPicPr>
        <p:blipFill>
          <a:blip r:embed="rId3"/>
          <a:srcRect/>
          <a:stretch>
            <a:fillRect/>
          </a:stretch>
        </p:blipFill>
        <p:spPr>
          <a:xfrm>
            <a:off x="4648200" y="857250"/>
            <a:ext cx="3595688" cy="3081338"/>
          </a:xfrm>
        </p:spPr>
      </p:pic>
      <p:pic>
        <p:nvPicPr>
          <p:cNvPr id="34822" name="Picture 12" descr="3"/>
          <p:cNvPicPr>
            <a:picLocks noGrp="1" noChangeAspect="1" noChangeArrowheads="1"/>
          </p:cNvPicPr>
          <p:nvPr>
            <p:ph sz="quarter" idx="3"/>
          </p:nvPr>
        </p:nvPicPr>
        <p:blipFill>
          <a:blip r:embed="rId4"/>
          <a:srcRect/>
          <a:stretch>
            <a:fillRect/>
          </a:stretch>
        </p:blipFill>
        <p:spPr>
          <a:xfrm>
            <a:off x="835025" y="3938588"/>
            <a:ext cx="3449638" cy="2767012"/>
          </a:xfrm>
        </p:spPr>
      </p:pic>
      <p:pic>
        <p:nvPicPr>
          <p:cNvPr id="34823" name="Picture 13" descr="4"/>
          <p:cNvPicPr>
            <a:picLocks noGrp="1" noChangeAspect="1" noChangeArrowheads="1"/>
          </p:cNvPicPr>
          <p:nvPr>
            <p:ph sz="quarter" idx="4"/>
          </p:nvPr>
        </p:nvPicPr>
        <p:blipFill>
          <a:blip r:embed="rId5"/>
          <a:srcRect/>
          <a:stretch>
            <a:fillRect/>
          </a:stretch>
        </p:blipFill>
        <p:spPr>
          <a:xfrm>
            <a:off x="4860925" y="3938588"/>
            <a:ext cx="3455988" cy="276701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参保流程</a:t>
            </a:r>
          </a:p>
        </p:txBody>
      </p:sp>
      <p:sp>
        <p:nvSpPr>
          <p:cNvPr id="36866"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36867" name="Group 11"/>
          <p:cNvGrpSpPr>
            <a:grpSpLocks noChangeAspect="1"/>
          </p:cNvGrpSpPr>
          <p:nvPr/>
        </p:nvGrpSpPr>
        <p:grpSpPr bwMode="auto">
          <a:xfrm>
            <a:off x="219075" y="239713"/>
            <a:ext cx="300038" cy="304800"/>
            <a:chOff x="202" y="201"/>
            <a:chExt cx="252" cy="252"/>
          </a:xfrm>
        </p:grpSpPr>
        <p:sp>
          <p:nvSpPr>
            <p:cNvPr id="36869"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36870"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36871"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36872"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36873"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36868" name="内容占位符 2"/>
          <p:cNvSpPr>
            <a:spLocks noGrp="1"/>
          </p:cNvSpPr>
          <p:nvPr>
            <p:ph idx="4294967295"/>
          </p:nvPr>
        </p:nvSpPr>
        <p:spPr>
          <a:xfrm>
            <a:off x="246063" y="1052513"/>
            <a:ext cx="8469312" cy="5400675"/>
          </a:xfrm>
        </p:spPr>
        <p:txBody>
          <a:bodyPr/>
          <a:lstStyle/>
          <a:p>
            <a:pPr>
              <a:buFontTx/>
              <a:buNone/>
            </a:pP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、名单对接：乙方每月 </a:t>
            </a:r>
            <a:r>
              <a:rPr lang="en-US" altLang="zh-CN" sz="1800" dirty="0" smtClean="0">
                <a:latin typeface="微软雅黑" pitchFamily="34" charset="-122"/>
                <a:ea typeface="微软雅黑" pitchFamily="34" charset="-122"/>
              </a:rPr>
              <a:t>26 </a:t>
            </a:r>
            <a:r>
              <a:rPr lang="zh-CN" altLang="en-US" sz="1800" dirty="0" smtClean="0">
                <a:latin typeface="微软雅黑" pitchFamily="34" charset="-122"/>
                <a:ea typeface="微软雅黑" pitchFamily="34" charset="-122"/>
              </a:rPr>
              <a:t>日前以在线或邮件形式提交次月的投保人员信息（内</a:t>
            </a:r>
          </a:p>
          <a:p>
            <a:pPr>
              <a:buFontTx/>
              <a:buNone/>
            </a:pPr>
            <a:r>
              <a:rPr lang="zh-CN" altLang="en-US" sz="1800" dirty="0" smtClean="0">
                <a:latin typeface="微软雅黑" pitchFamily="34" charset="-122"/>
                <a:ea typeface="微软雅黑" pitchFamily="34" charset="-122"/>
              </a:rPr>
              <a:t>容包括：员工姓名、身份证号、年龄、性别、工种、缴纳险种、要求缴纳时间等为</a:t>
            </a:r>
          </a:p>
          <a:p>
            <a:pPr>
              <a:buFontTx/>
              <a:buNone/>
            </a:pPr>
            <a:r>
              <a:rPr lang="zh-CN" altLang="en-US" sz="1800" dirty="0" smtClean="0">
                <a:latin typeface="微软雅黑" pitchFamily="34" charset="-122"/>
                <a:ea typeface="微软雅黑" pitchFamily="34" charset="-122"/>
              </a:rPr>
              <a:t>准）（具体每月投保日期以甲方下发通知为准）。</a:t>
            </a:r>
          </a:p>
          <a:p>
            <a:pPr>
              <a:buFontTx/>
              <a:buNone/>
            </a:pPr>
            <a:r>
              <a:rPr lang="en-US" altLang="zh-CN" sz="1800" dirty="0" smtClean="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、保险费结算：乙方每月将邮件中次月投保人员的商业保险费于当月  </a:t>
            </a:r>
            <a:r>
              <a:rPr lang="en-US" altLang="zh-CN" sz="1800" dirty="0" smtClean="0">
                <a:latin typeface="微软雅黑" pitchFamily="34" charset="-122"/>
                <a:ea typeface="微软雅黑" pitchFamily="34" charset="-122"/>
              </a:rPr>
              <a:t>26  </a:t>
            </a:r>
            <a:r>
              <a:rPr lang="zh-CN" altLang="en-US" sz="1800" dirty="0" smtClean="0">
                <a:latin typeface="微软雅黑" pitchFamily="34" charset="-122"/>
                <a:ea typeface="微软雅黑" pitchFamily="34" charset="-122"/>
              </a:rPr>
              <a:t>号之前</a:t>
            </a:r>
          </a:p>
          <a:p>
            <a:pPr>
              <a:buFontTx/>
              <a:buNone/>
            </a:pPr>
            <a:r>
              <a:rPr lang="zh-CN" altLang="en-US" sz="1800" dirty="0" smtClean="0">
                <a:latin typeface="微软雅黑" pitchFamily="34" charset="-122"/>
                <a:ea typeface="微软雅黑" pitchFamily="34" charset="-122"/>
              </a:rPr>
              <a:t>汇入到甲方指定账户，甲方收到费用后及时协助办理缴纳商业保险。保险生效日期</a:t>
            </a:r>
          </a:p>
          <a:p>
            <a:pPr>
              <a:buFontTx/>
              <a:buNone/>
            </a:pPr>
            <a:r>
              <a:rPr lang="zh-CN" altLang="en-US" sz="1800" dirty="0" smtClean="0">
                <a:latin typeface="微软雅黑" pitchFamily="34" charset="-122"/>
                <a:ea typeface="微软雅黑" pitchFamily="34" charset="-122"/>
              </a:rPr>
              <a:t>为次月</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日零时，</a:t>
            </a:r>
          </a:p>
          <a:p>
            <a:pPr>
              <a:buFontTx/>
              <a:buNone/>
            </a:pPr>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、增员：当月 </a:t>
            </a:r>
            <a:r>
              <a:rPr lang="en-US" altLang="zh-CN" sz="1800" dirty="0" smtClean="0">
                <a:latin typeface="微软雅黑" pitchFamily="34" charset="-122"/>
                <a:ea typeface="微软雅黑" pitchFamily="34" charset="-122"/>
              </a:rPr>
              <a:t>1 </a:t>
            </a:r>
            <a:r>
              <a:rPr lang="zh-CN" altLang="en-US" sz="1800" dirty="0" smtClean="0">
                <a:latin typeface="微软雅黑" pitchFamily="34" charset="-122"/>
                <a:ea typeface="微软雅黑" pitchFamily="34" charset="-122"/>
              </a:rPr>
              <a:t>日以后的新增人员缴纳当月保险以当日发送投保信息为准</a:t>
            </a:r>
          </a:p>
          <a:p>
            <a:pPr>
              <a:buFontTx/>
              <a:buNone/>
            </a:pPr>
            <a:r>
              <a:rPr lang="zh-CN" altLang="en-US" sz="1800" dirty="0" smtClean="0">
                <a:latin typeface="微软雅黑" pitchFamily="34" charset="-122"/>
                <a:ea typeface="微软雅黑" pitchFamily="34" charset="-122"/>
              </a:rPr>
              <a:t>，新增人员的保险费于甲方投缴保险之前（每天下午</a:t>
            </a:r>
            <a:r>
              <a:rPr lang="en-US" altLang="zh-CN" sz="1800" dirty="0" smtClean="0">
                <a:latin typeface="微软雅黑" pitchFamily="34" charset="-122"/>
                <a:ea typeface="微软雅黑" pitchFamily="34" charset="-122"/>
              </a:rPr>
              <a:t>4</a:t>
            </a:r>
            <a:r>
              <a:rPr lang="zh-CN" altLang="en-US" sz="1800" dirty="0" smtClean="0">
                <a:latin typeface="微软雅黑" pitchFamily="34" charset="-122"/>
                <a:ea typeface="微软雅黑" pitchFamily="34" charset="-122"/>
              </a:rPr>
              <a:t>点）汇入到甲方指定账户，</a:t>
            </a:r>
          </a:p>
          <a:p>
            <a:pPr>
              <a:buFontTx/>
              <a:buNone/>
            </a:pPr>
            <a:r>
              <a:rPr lang="zh-CN" altLang="en-US" sz="1800" dirty="0" smtClean="0">
                <a:latin typeface="微软雅黑" pitchFamily="34" charset="-122"/>
                <a:ea typeface="微软雅黑" pitchFamily="34" charset="-122"/>
              </a:rPr>
              <a:t>保险生效时间为次日</a:t>
            </a:r>
            <a:r>
              <a:rPr lang="en-US" altLang="zh-CN" sz="1800" dirty="0" smtClean="0">
                <a:latin typeface="微软雅黑" pitchFamily="34" charset="-122"/>
                <a:ea typeface="微软雅黑" pitchFamily="34" charset="-122"/>
              </a:rPr>
              <a:t>0</a:t>
            </a:r>
            <a:r>
              <a:rPr lang="zh-CN" altLang="en-US" sz="1800" dirty="0" smtClean="0">
                <a:latin typeface="微软雅黑" pitchFamily="34" charset="-122"/>
                <a:ea typeface="微软雅黑" pitchFamily="34" charset="-122"/>
              </a:rPr>
              <a:t>时</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例：</a:t>
            </a: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日增员人员下午</a:t>
            </a:r>
            <a:r>
              <a:rPr lang="en-US" altLang="zh-CN" sz="1800" dirty="0" smtClean="0">
                <a:latin typeface="微软雅黑" pitchFamily="34" charset="-122"/>
                <a:ea typeface="微软雅黑" pitchFamily="34" charset="-122"/>
              </a:rPr>
              <a:t>4</a:t>
            </a:r>
            <a:r>
              <a:rPr lang="zh-CN" altLang="en-US" sz="1800" dirty="0" smtClean="0">
                <a:latin typeface="微软雅黑" pitchFamily="34" charset="-122"/>
                <a:ea typeface="微软雅黑" pitchFamily="34" charset="-122"/>
              </a:rPr>
              <a:t>点前发送名单，核定无误后交费</a:t>
            </a:r>
          </a:p>
          <a:p>
            <a:pPr>
              <a:buFontTx/>
              <a:buNone/>
            </a:pP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6</a:t>
            </a:r>
            <a:r>
              <a:rPr lang="zh-CN" altLang="en-US" sz="1800" dirty="0" smtClean="0">
                <a:latin typeface="微软雅黑" pitchFamily="34" charset="-122"/>
                <a:ea typeface="微软雅黑" pitchFamily="34" charset="-122"/>
              </a:rPr>
              <a:t>日</a:t>
            </a:r>
            <a:r>
              <a:rPr lang="en-US" altLang="zh-CN" sz="1800" dirty="0" smtClean="0">
                <a:latin typeface="微软雅黑" pitchFamily="34" charset="-122"/>
                <a:ea typeface="微软雅黑" pitchFamily="34" charset="-122"/>
              </a:rPr>
              <a:t>0</a:t>
            </a:r>
            <a:r>
              <a:rPr lang="zh-CN" altLang="en-US" sz="1800" dirty="0" smtClean="0">
                <a:latin typeface="微软雅黑" pitchFamily="34" charset="-122"/>
                <a:ea typeface="微软雅黑" pitchFamily="34" charset="-122"/>
              </a:rPr>
              <a:t>时保单生效</a:t>
            </a:r>
            <a:r>
              <a:rPr lang="en-US" altLang="zh-CN" sz="1800" dirty="0" smtClean="0">
                <a:latin typeface="微软雅黑" pitchFamily="34" charset="-122"/>
                <a:ea typeface="微软雅黑" pitchFamily="34" charset="-122"/>
              </a:rPr>
              <a:t>)</a:t>
            </a:r>
          </a:p>
          <a:p>
            <a:pPr>
              <a:buFontTx/>
              <a:buNone/>
            </a:pPr>
            <a:r>
              <a:rPr lang="en-US" altLang="zh-CN" sz="1800" dirty="0" smtClean="0">
                <a:latin typeface="微软雅黑" pitchFamily="34" charset="-122"/>
                <a:ea typeface="微软雅黑" pitchFamily="34" charset="-122"/>
              </a:rPr>
              <a:t>4</a:t>
            </a:r>
            <a:r>
              <a:rPr lang="zh-CN" altLang="en-US" sz="1800" dirty="0" smtClean="0">
                <a:latin typeface="微软雅黑" pitchFamily="34" charset="-122"/>
                <a:ea typeface="微软雅黑" pitchFamily="34" charset="-122"/>
              </a:rPr>
              <a:t>、减员：需要减员的在月底递交次月名单时做减员。</a:t>
            </a:r>
          </a:p>
          <a:p>
            <a:pPr>
              <a:buFontTx/>
              <a:buNone/>
            </a:pP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、替换</a:t>
            </a:r>
            <a:r>
              <a:rPr lang="zh-CN" altLang="en-US" sz="1800" dirty="0" smtClean="0">
                <a:latin typeface="微软雅黑" pitchFamily="34" charset="-122"/>
                <a:ea typeface="微软雅黑" pitchFamily="34" charset="-122"/>
              </a:rPr>
              <a:t>：为降低</a:t>
            </a:r>
            <a:r>
              <a:rPr lang="zh-CN" altLang="en-US" sz="1800" dirty="0" smtClean="0">
                <a:latin typeface="微软雅黑" pitchFamily="34" charset="-122"/>
                <a:ea typeface="微软雅黑" pitchFamily="34" charset="-122"/>
              </a:rPr>
              <a:t>投保单位成本，参保单位投保后人员有流动，当月投保人</a:t>
            </a:r>
          </a:p>
          <a:p>
            <a:pPr>
              <a:buFontTx/>
              <a:buNone/>
            </a:pPr>
            <a:r>
              <a:rPr lang="zh-CN" altLang="en-US" sz="1800" dirty="0" smtClean="0">
                <a:latin typeface="微软雅黑" pitchFamily="34" charset="-122"/>
                <a:ea typeface="微软雅黑" pitchFamily="34" charset="-122"/>
              </a:rPr>
              <a:t>数的</a:t>
            </a: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可以替换（例：</a:t>
            </a:r>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月份投保人数</a:t>
            </a:r>
            <a:r>
              <a:rPr lang="en-US" altLang="zh-CN" sz="1800" dirty="0" smtClean="0">
                <a:latin typeface="微软雅黑" pitchFamily="34" charset="-122"/>
                <a:ea typeface="微软雅黑" pitchFamily="34" charset="-122"/>
              </a:rPr>
              <a:t>100</a:t>
            </a:r>
            <a:r>
              <a:rPr lang="zh-CN" altLang="en-US" sz="1800" dirty="0" smtClean="0">
                <a:latin typeface="微软雅黑" pitchFamily="34" charset="-122"/>
                <a:ea typeface="微软雅黑" pitchFamily="34" charset="-122"/>
              </a:rPr>
              <a:t>人，</a:t>
            </a:r>
            <a:r>
              <a:rPr lang="en-US" altLang="zh-CN" sz="1800" dirty="0" smtClean="0">
                <a:latin typeface="微软雅黑" pitchFamily="34" charset="-122"/>
                <a:ea typeface="微软雅黑" pitchFamily="34" charset="-122"/>
              </a:rPr>
              <a:t>10</a:t>
            </a:r>
            <a:r>
              <a:rPr lang="zh-CN" altLang="en-US" sz="1800" dirty="0" smtClean="0">
                <a:latin typeface="微软雅黑" pitchFamily="34" charset="-122"/>
                <a:ea typeface="微软雅黑" pitchFamily="34" charset="-122"/>
              </a:rPr>
              <a:t>日有</a:t>
            </a: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人离职，新增</a:t>
            </a: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人入职投</a:t>
            </a:r>
          </a:p>
          <a:p>
            <a:pPr>
              <a:buFontTx/>
              <a:buNone/>
            </a:pPr>
            <a:r>
              <a:rPr lang="zh-CN" altLang="en-US" sz="1800" dirty="0" smtClean="0">
                <a:latin typeface="微软雅黑" pitchFamily="34" charset="-122"/>
                <a:ea typeface="微软雅黑" pitchFamily="34" charset="-122"/>
              </a:rPr>
              <a:t>保，</a:t>
            </a: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人可替换离职的</a:t>
            </a: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人，做增员不收取保费</a:t>
            </a:r>
            <a:r>
              <a:rPr lang="zh-CN" altLang="en-US" sz="1800" dirty="0" smtClean="0">
                <a:latin typeface="微软雅黑" pitchFamily="34" charset="-122"/>
                <a:ea typeface="微软雅黑" pitchFamily="34" charset="-122"/>
              </a:rPr>
              <a:t>，）</a:t>
            </a:r>
            <a:endParaRPr lang="zh-CN" altLang="en-US" sz="1800" dirty="0" smtClean="0">
              <a:solidFill>
                <a:srgbClr val="FF3300"/>
              </a:solidFill>
              <a:latin typeface="微软雅黑" pitchFamily="34" charset="-122"/>
              <a:ea typeface="微软雅黑" pitchFamily="34" charset="-122"/>
            </a:endParaRPr>
          </a:p>
          <a:p>
            <a:pPr>
              <a:buFontTx/>
              <a:buNone/>
            </a:pPr>
            <a:endParaRPr lang="zh-CN" altLang="en-US" sz="1800" dirty="0" smtClean="0">
              <a:solidFill>
                <a:srgbClr val="FF3300"/>
              </a:solidFill>
              <a:latin typeface="微软雅黑" pitchFamily="34" charset="-122"/>
              <a:ea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400" b="1">
                <a:solidFill>
                  <a:srgbClr val="FFFF00"/>
                </a:solidFill>
                <a:ea typeface="微软雅黑" pitchFamily="34" charset="-122"/>
              </a:rPr>
              <a:t>理赔流程</a:t>
            </a:r>
          </a:p>
        </p:txBody>
      </p:sp>
      <p:sp>
        <p:nvSpPr>
          <p:cNvPr id="37890"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37891" name="Group 11"/>
          <p:cNvGrpSpPr>
            <a:grpSpLocks noChangeAspect="1"/>
          </p:cNvGrpSpPr>
          <p:nvPr/>
        </p:nvGrpSpPr>
        <p:grpSpPr bwMode="auto">
          <a:xfrm>
            <a:off x="3708400" y="4722813"/>
            <a:ext cx="300038" cy="304800"/>
            <a:chOff x="202" y="201"/>
            <a:chExt cx="252" cy="252"/>
          </a:xfrm>
        </p:grpSpPr>
        <p:sp>
          <p:nvSpPr>
            <p:cNvPr id="37896"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37897"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37898"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37899"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37900"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pic>
        <p:nvPicPr>
          <p:cNvPr id="37892" name="Picture 18" descr="1"/>
          <p:cNvPicPr>
            <a:picLocks noGrp="1" noChangeAspect="1" noChangeArrowheads="1"/>
          </p:cNvPicPr>
          <p:nvPr>
            <p:ph sz="quarter" idx="1"/>
          </p:nvPr>
        </p:nvPicPr>
        <p:blipFill>
          <a:blip r:embed="rId3"/>
          <a:srcRect/>
          <a:stretch>
            <a:fillRect/>
          </a:stretch>
        </p:blipFill>
        <p:spPr>
          <a:xfrm>
            <a:off x="684213" y="923925"/>
            <a:ext cx="3455987" cy="3014663"/>
          </a:xfrm>
        </p:spPr>
      </p:pic>
      <p:pic>
        <p:nvPicPr>
          <p:cNvPr id="37893" name="Picture 19" descr="2"/>
          <p:cNvPicPr>
            <a:picLocks noGrp="1" noChangeAspect="1" noChangeArrowheads="1"/>
          </p:cNvPicPr>
          <p:nvPr>
            <p:ph sz="quarter" idx="2"/>
          </p:nvPr>
        </p:nvPicPr>
        <p:blipFill>
          <a:blip r:embed="rId4"/>
          <a:srcRect/>
          <a:stretch>
            <a:fillRect/>
          </a:stretch>
        </p:blipFill>
        <p:spPr>
          <a:xfrm>
            <a:off x="4859338" y="903288"/>
            <a:ext cx="3384550" cy="2957512"/>
          </a:xfrm>
        </p:spPr>
      </p:pic>
      <p:pic>
        <p:nvPicPr>
          <p:cNvPr id="37894" name="Picture 20" descr="3"/>
          <p:cNvPicPr>
            <a:picLocks noGrp="1" noChangeAspect="1" noChangeArrowheads="1"/>
          </p:cNvPicPr>
          <p:nvPr>
            <p:ph sz="quarter" idx="3"/>
          </p:nvPr>
        </p:nvPicPr>
        <p:blipFill>
          <a:blip r:embed="rId5"/>
          <a:srcRect/>
          <a:stretch>
            <a:fillRect/>
          </a:stretch>
        </p:blipFill>
        <p:spPr>
          <a:xfrm>
            <a:off x="742950" y="3938588"/>
            <a:ext cx="3397250" cy="2586037"/>
          </a:xfrm>
        </p:spPr>
      </p:pic>
      <p:pic>
        <p:nvPicPr>
          <p:cNvPr id="37895" name="Picture 21" descr="4"/>
          <p:cNvPicPr>
            <a:picLocks noGrp="1" noChangeAspect="1" noChangeArrowheads="1"/>
          </p:cNvPicPr>
          <p:nvPr>
            <p:ph sz="quarter" idx="4"/>
          </p:nvPr>
        </p:nvPicPr>
        <p:blipFill>
          <a:blip r:embed="rId6"/>
          <a:srcRect/>
          <a:stretch>
            <a:fillRect/>
          </a:stretch>
        </p:blipFill>
        <p:spPr>
          <a:xfrm>
            <a:off x="4859338" y="3933825"/>
            <a:ext cx="3384550" cy="258603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理赔流程</a:t>
            </a:r>
          </a:p>
        </p:txBody>
      </p:sp>
      <p:sp>
        <p:nvSpPr>
          <p:cNvPr id="39938"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39939" name="Group 11"/>
          <p:cNvGrpSpPr>
            <a:grpSpLocks noChangeAspect="1"/>
          </p:cNvGrpSpPr>
          <p:nvPr/>
        </p:nvGrpSpPr>
        <p:grpSpPr bwMode="auto">
          <a:xfrm>
            <a:off x="219075" y="239713"/>
            <a:ext cx="300038" cy="304800"/>
            <a:chOff x="202" y="201"/>
            <a:chExt cx="252" cy="252"/>
          </a:xfrm>
        </p:grpSpPr>
        <p:sp>
          <p:nvSpPr>
            <p:cNvPr id="39941"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39942"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39943"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39944"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39945"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39940" name="内容占位符 2"/>
          <p:cNvSpPr>
            <a:spLocks noGrp="1"/>
          </p:cNvSpPr>
          <p:nvPr>
            <p:ph idx="4294967295"/>
          </p:nvPr>
        </p:nvSpPr>
        <p:spPr>
          <a:xfrm>
            <a:off x="342900" y="1700213"/>
            <a:ext cx="8469313" cy="4681537"/>
          </a:xfrm>
        </p:spPr>
        <p:txBody>
          <a:bodyPr/>
          <a:lstStyle/>
          <a:p>
            <a:pPr>
              <a:buFontTx/>
              <a:buNone/>
            </a:pP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企业发生伤亡后</a:t>
            </a:r>
            <a:r>
              <a:rPr lang="en-US" altLang="zh-CN" sz="1800" smtClean="0">
                <a:latin typeface="微软雅黑" pitchFamily="34" charset="-122"/>
                <a:ea typeface="微软雅黑" pitchFamily="34" charset="-122"/>
              </a:rPr>
              <a:t>24</a:t>
            </a:r>
            <a:r>
              <a:rPr lang="zh-CN" altLang="en-US" sz="1800" smtClean="0">
                <a:latin typeface="微软雅黑" pitchFamily="34" charset="-122"/>
                <a:ea typeface="微软雅黑" pitchFamily="34" charset="-122"/>
              </a:rPr>
              <a:t>小时内联系工伤</a:t>
            </a:r>
            <a:r>
              <a:rPr lang="en-US" altLang="zh-CN" sz="1800" smtClean="0">
                <a:latin typeface="微软雅黑" pitchFamily="34" charset="-122"/>
                <a:ea typeface="微软雅黑" pitchFamily="34" charset="-122"/>
              </a:rPr>
              <a:t>e</a:t>
            </a:r>
            <a:r>
              <a:rPr lang="zh-CN" altLang="en-US" sz="1800" smtClean="0">
                <a:latin typeface="微软雅黑" pitchFamily="34" charset="-122"/>
                <a:ea typeface="微软雅黑" pitchFamily="34" charset="-122"/>
              </a:rPr>
              <a:t>站理赔客服并将事故报告证明（电子版）备</a:t>
            </a:r>
          </a:p>
          <a:p>
            <a:pPr>
              <a:buFontTx/>
              <a:buNone/>
            </a:pPr>
            <a:r>
              <a:rPr lang="zh-CN" altLang="en-US" sz="1800" smtClean="0">
                <a:latin typeface="微软雅黑" pitchFamily="34" charset="-122"/>
                <a:ea typeface="微软雅黑" pitchFamily="34" charset="-122"/>
              </a:rPr>
              <a:t>案给工伤</a:t>
            </a:r>
            <a:r>
              <a:rPr lang="en-US" altLang="zh-CN" sz="1800" smtClean="0">
                <a:latin typeface="微软雅黑" pitchFamily="34" charset="-122"/>
                <a:ea typeface="微软雅黑" pitchFamily="34" charset="-122"/>
              </a:rPr>
              <a:t>e</a:t>
            </a:r>
            <a:r>
              <a:rPr lang="zh-CN" altLang="en-US" sz="1800" smtClean="0">
                <a:latin typeface="微软雅黑" pitchFamily="34" charset="-122"/>
                <a:ea typeface="微软雅黑" pitchFamily="34" charset="-122"/>
              </a:rPr>
              <a:t>站理赔客服转备案保险公司 </a:t>
            </a:r>
          </a:p>
          <a:p>
            <a:pPr>
              <a:buFontTx/>
              <a:buNone/>
            </a:pPr>
            <a:r>
              <a:rPr lang="en-US" altLang="zh-CN" sz="1800" smtClean="0">
                <a:latin typeface="微软雅黑" pitchFamily="34" charset="-122"/>
                <a:ea typeface="微软雅黑" pitchFamily="34" charset="-122"/>
              </a:rPr>
              <a:t>2.</a:t>
            </a:r>
            <a:r>
              <a:rPr lang="zh-CN" altLang="en-US" sz="1800" smtClean="0">
                <a:latin typeface="微软雅黑" pitchFamily="34" charset="-122"/>
                <a:ea typeface="微软雅黑" pitchFamily="34" charset="-122"/>
              </a:rPr>
              <a:t>赔案受理 </a:t>
            </a:r>
          </a:p>
          <a:p>
            <a:pPr>
              <a:buFontTx/>
              <a:buNone/>
            </a:pPr>
            <a:r>
              <a:rPr lang="en-US" altLang="zh-CN" sz="1800" smtClean="0">
                <a:latin typeface="微软雅黑" pitchFamily="34" charset="-122"/>
                <a:ea typeface="微软雅黑" pitchFamily="34" charset="-122"/>
              </a:rPr>
              <a:t>3.</a:t>
            </a:r>
            <a:r>
              <a:rPr lang="zh-CN" altLang="en-US" sz="1800" smtClean="0">
                <a:latin typeface="微软雅黑" pitchFamily="34" charset="-122"/>
                <a:ea typeface="微软雅黑" pitchFamily="34" charset="-122"/>
              </a:rPr>
              <a:t>事故所在地保险公司人员现场勘查拍照（受伤部位</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张；面部、受伤部位和身份</a:t>
            </a:r>
          </a:p>
          <a:p>
            <a:pPr>
              <a:buFontTx/>
              <a:buNone/>
            </a:pPr>
            <a:r>
              <a:rPr lang="zh-CN" altLang="en-US" sz="1800" smtClean="0">
                <a:latin typeface="微软雅黑" pitchFamily="34" charset="-122"/>
                <a:ea typeface="微软雅黑" pitchFamily="34" charset="-122"/>
              </a:rPr>
              <a:t>证同框</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张）共两张 </a:t>
            </a:r>
          </a:p>
          <a:p>
            <a:pPr>
              <a:buFontTx/>
              <a:buNone/>
            </a:pPr>
            <a:r>
              <a:rPr lang="en-US" altLang="zh-CN" sz="1800" smtClean="0">
                <a:latin typeface="微软雅黑" pitchFamily="34" charset="-122"/>
                <a:ea typeface="微软雅黑" pitchFamily="34" charset="-122"/>
              </a:rPr>
              <a:t>4.</a:t>
            </a:r>
            <a:r>
              <a:rPr lang="zh-CN" altLang="en-US" sz="1800" smtClean="0">
                <a:latin typeface="微软雅黑" pitchFamily="34" charset="-122"/>
                <a:ea typeface="微软雅黑" pitchFamily="34" charset="-122"/>
              </a:rPr>
              <a:t>提交报销资料</a:t>
            </a:r>
            <a:r>
              <a:rPr lang="en-US" altLang="zh-CN"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门诊病历的封皮及诊断内容、诊断证明、住院病例、发票、用药</a:t>
            </a:r>
          </a:p>
          <a:p>
            <a:pPr>
              <a:buFontTx/>
              <a:buNone/>
            </a:pPr>
            <a:r>
              <a:rPr lang="zh-CN" altLang="en-US" sz="1800" smtClean="0">
                <a:latin typeface="微软雅黑" pitchFamily="34" charset="-122"/>
                <a:ea typeface="微软雅黑" pitchFamily="34" charset="-122"/>
              </a:rPr>
              <a:t>明细</a:t>
            </a:r>
            <a:r>
              <a:rPr lang="en-US" altLang="zh-CN" sz="1800" smtClean="0">
                <a:latin typeface="微软雅黑" pitchFamily="34" charset="-122"/>
                <a:ea typeface="微软雅黑" pitchFamily="34" charset="-122"/>
              </a:rPr>
              <a:t>) </a:t>
            </a:r>
          </a:p>
          <a:p>
            <a:pPr>
              <a:buFontTx/>
              <a:buNone/>
            </a:pPr>
            <a:r>
              <a:rPr lang="en-US" altLang="zh-CN" sz="1800" smtClean="0">
                <a:latin typeface="微软雅黑" pitchFamily="34" charset="-122"/>
                <a:ea typeface="微软雅黑" pitchFamily="34" charset="-122"/>
              </a:rPr>
              <a:t>5.</a:t>
            </a:r>
            <a:r>
              <a:rPr lang="zh-CN" altLang="en-US" sz="1800" smtClean="0">
                <a:latin typeface="微软雅黑" pitchFamily="34" charset="-122"/>
                <a:ea typeface="微软雅黑" pitchFamily="34" charset="-122"/>
              </a:rPr>
              <a:t>认定 </a:t>
            </a:r>
          </a:p>
          <a:p>
            <a:pPr>
              <a:buFontTx/>
              <a:buNone/>
            </a:pPr>
            <a:r>
              <a:rPr lang="en-US" altLang="zh-CN" sz="1800" smtClean="0">
                <a:latin typeface="微软雅黑" pitchFamily="34" charset="-122"/>
                <a:ea typeface="微软雅黑" pitchFamily="34" charset="-122"/>
              </a:rPr>
              <a:t>6</a:t>
            </a:r>
            <a:r>
              <a:rPr lang="zh-CN" altLang="en-US" sz="1800" smtClean="0">
                <a:latin typeface="微软雅黑" pitchFamily="34" charset="-122"/>
                <a:ea typeface="微软雅黑" pitchFamily="34" charset="-122"/>
              </a:rPr>
              <a:t>、企业提供伤员损失清单及相关证明</a:t>
            </a:r>
          </a:p>
          <a:p>
            <a:pPr>
              <a:buFontTx/>
              <a:buNone/>
            </a:pPr>
            <a:r>
              <a:rPr lang="en-US" altLang="zh-CN" sz="1800" smtClean="0">
                <a:latin typeface="微软雅黑" pitchFamily="34" charset="-122"/>
                <a:ea typeface="微软雅黑" pitchFamily="34" charset="-122"/>
              </a:rPr>
              <a:t>6.</a:t>
            </a:r>
            <a:r>
              <a:rPr lang="zh-CN" altLang="en-US" sz="1800" smtClean="0">
                <a:latin typeface="微软雅黑" pitchFamily="34" charset="-122"/>
                <a:ea typeface="微软雅黑" pitchFamily="34" charset="-122"/>
              </a:rPr>
              <a:t>一次性报销赔付（中人管协账户） </a:t>
            </a:r>
          </a:p>
          <a:p>
            <a:pPr>
              <a:buFontTx/>
              <a:buNone/>
            </a:pPr>
            <a:r>
              <a:rPr lang="en-US" altLang="zh-CN" sz="1800" smtClean="0">
                <a:latin typeface="微软雅黑" pitchFamily="34" charset="-122"/>
                <a:ea typeface="微软雅黑" pitchFamily="34" charset="-122"/>
              </a:rPr>
              <a:t>7.</a:t>
            </a:r>
            <a:r>
              <a:rPr lang="zh-CN" altLang="en-US" sz="1800" smtClean="0">
                <a:latin typeface="微软雅黑" pitchFamily="34" charset="-122"/>
                <a:ea typeface="微软雅黑" pitchFamily="34" charset="-122"/>
              </a:rPr>
              <a:t>转赔付款给企业并让企业回签收单</a:t>
            </a:r>
          </a:p>
          <a:p>
            <a:pPr>
              <a:buFontTx/>
              <a:buNone/>
            </a:pPr>
            <a:r>
              <a:rPr lang="zh-CN" altLang="en-US" sz="1800" smtClean="0">
                <a:solidFill>
                  <a:srgbClr val="FF3300"/>
                </a:solidFill>
                <a:latin typeface="微软雅黑" pitchFamily="34" charset="-122"/>
                <a:ea typeface="微软雅黑" pitchFamily="34" charset="-122"/>
              </a:rPr>
              <a:t>注：需多次治疗的完全治疗完毕后提供相关证明</a:t>
            </a:r>
            <a:endParaRPr lang="en-US" altLang="zh-CN" sz="1800" smtClean="0">
              <a:solidFill>
                <a:srgbClr val="FF3300"/>
              </a:solidFill>
              <a:latin typeface="微软雅黑" pitchFamily="34" charset="-122"/>
              <a:ea typeface="微软雅黑"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9525" y="-4763"/>
            <a:ext cx="9151938" cy="868363"/>
          </a:xfrm>
          <a:prstGeom prst="rect">
            <a:avLst/>
          </a:prstGeom>
          <a:solidFill>
            <a:schemeClr val="hlink"/>
          </a:solidFill>
          <a:ln w="9525">
            <a:solidFill>
              <a:srgbClr val="000000"/>
            </a:solidFill>
            <a:miter lim="800000"/>
            <a:headEnd/>
            <a:tailEnd/>
          </a:ln>
        </p:spPr>
        <p:txBody>
          <a:bodyPr wrap="none" anchor="ctr"/>
          <a:lstStyle/>
          <a:p>
            <a:pPr algn="ctr">
              <a:buFont typeface="Arial" charset="0"/>
              <a:buNone/>
            </a:pPr>
            <a:endParaRPr lang="zh-CN" altLang="en-US">
              <a:solidFill>
                <a:srgbClr val="000066"/>
              </a:solidFill>
            </a:endParaRPr>
          </a:p>
          <a:p>
            <a:pPr algn="ctr">
              <a:buFont typeface="Arial" charset="0"/>
              <a:buNone/>
            </a:pPr>
            <a:r>
              <a:rPr lang="zh-CN" altLang="en-US" sz="2800" b="1">
                <a:solidFill>
                  <a:srgbClr val="FFFF00"/>
                </a:solidFill>
                <a:latin typeface="微软雅黑" pitchFamily="34" charset="-122"/>
                <a:ea typeface="微软雅黑" pitchFamily="34" charset="-122"/>
              </a:rPr>
              <a:t>关于工伤</a:t>
            </a:r>
            <a:r>
              <a:rPr lang="en-US" altLang="zh-CN" sz="2800" b="1">
                <a:solidFill>
                  <a:srgbClr val="FFFF00"/>
                </a:solidFill>
                <a:latin typeface="微软雅黑" pitchFamily="34" charset="-122"/>
                <a:ea typeface="微软雅黑" pitchFamily="34" charset="-122"/>
              </a:rPr>
              <a:t>e</a:t>
            </a:r>
            <a:r>
              <a:rPr lang="zh-CN" altLang="en-US" sz="2800" b="1">
                <a:solidFill>
                  <a:srgbClr val="FFFF00"/>
                </a:solidFill>
                <a:latin typeface="微软雅黑" pitchFamily="34" charset="-122"/>
                <a:ea typeface="微软雅黑" pitchFamily="34" charset="-122"/>
              </a:rPr>
              <a:t>站</a:t>
            </a:r>
          </a:p>
        </p:txBody>
      </p:sp>
      <p:sp>
        <p:nvSpPr>
          <p:cNvPr id="18434"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18435" name="Group 11"/>
          <p:cNvGrpSpPr>
            <a:grpSpLocks noChangeAspect="1"/>
          </p:cNvGrpSpPr>
          <p:nvPr/>
        </p:nvGrpSpPr>
        <p:grpSpPr bwMode="auto">
          <a:xfrm>
            <a:off x="219075" y="239713"/>
            <a:ext cx="300038" cy="304800"/>
            <a:chOff x="202" y="201"/>
            <a:chExt cx="252" cy="252"/>
          </a:xfrm>
        </p:grpSpPr>
        <p:sp>
          <p:nvSpPr>
            <p:cNvPr id="18440"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18441"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18442"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18443"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18444"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18436" name="文本框 3"/>
          <p:cNvSpPr txBox="1">
            <a:spLocks noChangeArrowheads="1"/>
          </p:cNvSpPr>
          <p:nvPr/>
        </p:nvSpPr>
        <p:spPr bwMode="auto">
          <a:xfrm>
            <a:off x="1052513" y="2792413"/>
            <a:ext cx="444500" cy="585787"/>
          </a:xfrm>
          <a:prstGeom prst="rect">
            <a:avLst/>
          </a:prstGeom>
          <a:noFill/>
          <a:ln w="9525">
            <a:noFill/>
            <a:miter lim="800000"/>
            <a:headEnd/>
            <a:tailEnd/>
          </a:ln>
        </p:spPr>
        <p:txBody>
          <a:bodyPr>
            <a:spAutoFit/>
          </a:bodyPr>
          <a:lstStyle/>
          <a:p>
            <a:pPr>
              <a:buFont typeface="Arial" charset="0"/>
              <a:buNone/>
            </a:pPr>
            <a:r>
              <a:rPr lang="en-US" altLang="zh-CN" sz="3200">
                <a:solidFill>
                  <a:schemeClr val="bg1"/>
                </a:solidFill>
                <a:latin typeface="Calibri" pitchFamily="34" charset="0"/>
              </a:rPr>
              <a:t>2</a:t>
            </a:r>
            <a:endParaRPr lang="zh-CN" altLang="en-US" sz="3200">
              <a:solidFill>
                <a:schemeClr val="bg1"/>
              </a:solidFill>
              <a:latin typeface="Calibri" pitchFamily="34" charset="0"/>
            </a:endParaRPr>
          </a:p>
        </p:txBody>
      </p:sp>
      <p:sp>
        <p:nvSpPr>
          <p:cNvPr id="18437" name="文本框 3"/>
          <p:cNvSpPr txBox="1">
            <a:spLocks noChangeArrowheads="1"/>
          </p:cNvSpPr>
          <p:nvPr/>
        </p:nvSpPr>
        <p:spPr bwMode="auto">
          <a:xfrm>
            <a:off x="1087438" y="5097463"/>
            <a:ext cx="444500" cy="585787"/>
          </a:xfrm>
          <a:prstGeom prst="rect">
            <a:avLst/>
          </a:prstGeom>
          <a:noFill/>
          <a:ln w="9525">
            <a:noFill/>
            <a:miter lim="800000"/>
            <a:headEnd/>
            <a:tailEnd/>
          </a:ln>
        </p:spPr>
        <p:txBody>
          <a:bodyPr>
            <a:spAutoFit/>
          </a:bodyPr>
          <a:lstStyle/>
          <a:p>
            <a:pPr>
              <a:buFont typeface="Arial" charset="0"/>
              <a:buNone/>
            </a:pPr>
            <a:r>
              <a:rPr lang="en-US" altLang="zh-CN" sz="3200">
                <a:solidFill>
                  <a:schemeClr val="bg1"/>
                </a:solidFill>
                <a:latin typeface="Calibri" pitchFamily="34" charset="0"/>
              </a:rPr>
              <a:t>4</a:t>
            </a:r>
            <a:endParaRPr lang="zh-CN" altLang="en-US" sz="3200">
              <a:solidFill>
                <a:schemeClr val="bg1"/>
              </a:solidFill>
              <a:latin typeface="Calibri" pitchFamily="34" charset="0"/>
            </a:endParaRPr>
          </a:p>
        </p:txBody>
      </p:sp>
      <p:sp>
        <p:nvSpPr>
          <p:cNvPr id="3" name="矩形 2"/>
          <p:cNvSpPr/>
          <p:nvPr/>
        </p:nvSpPr>
        <p:spPr>
          <a:xfrm>
            <a:off x="5651500" y="2708275"/>
            <a:ext cx="1873250"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18439" name="Rectangle 25"/>
          <p:cNvSpPr>
            <a:spLocks noGrp="1"/>
          </p:cNvSpPr>
          <p:nvPr>
            <p:ph type="body" idx="4294967295"/>
          </p:nvPr>
        </p:nvSpPr>
        <p:spPr>
          <a:xfrm>
            <a:off x="457200" y="1125538"/>
            <a:ext cx="8229600" cy="5399087"/>
          </a:xfrm>
        </p:spPr>
        <p:txBody>
          <a:bodyPr/>
          <a:lstStyle/>
          <a:p>
            <a:pPr>
              <a:buFontTx/>
              <a:buNone/>
            </a:pPr>
            <a:r>
              <a:rPr lang="zh-CN" altLang="en-US" dirty="0" smtClean="0"/>
              <a:t>    </a:t>
            </a:r>
            <a:r>
              <a:rPr lang="zh-CN" altLang="en-US" sz="2000" dirty="0" smtClean="0">
                <a:latin typeface="微软雅黑" pitchFamily="34" charset="-122"/>
                <a:ea typeface="微软雅黑" pitchFamily="34" charset="-122"/>
              </a:rPr>
              <a:t>工伤</a:t>
            </a:r>
            <a:r>
              <a:rPr lang="en-US" altLang="zh-CN" sz="2000" dirty="0" smtClean="0">
                <a:latin typeface="微软雅黑" pitchFamily="34" charset="-122"/>
                <a:ea typeface="微软雅黑" pitchFamily="34" charset="-122"/>
              </a:rPr>
              <a:t>e</a:t>
            </a:r>
            <a:r>
              <a:rPr lang="zh-CN" altLang="en-US" sz="2000" dirty="0" smtClean="0">
                <a:latin typeface="微软雅黑" pitchFamily="34" charset="-122"/>
                <a:ea typeface="微软雅黑" pitchFamily="34" charset="-122"/>
              </a:rPr>
              <a:t>站由中人管协（北京）企业管理中心发起，中国人力资源管理</a:t>
            </a:r>
          </a:p>
          <a:p>
            <a:pPr>
              <a:buFontTx/>
              <a:buNone/>
            </a:pPr>
            <a:r>
              <a:rPr lang="zh-CN" altLang="en-US" sz="2000" dirty="0" smtClean="0">
                <a:latin typeface="微软雅黑" pitchFamily="34" charset="-122"/>
                <a:ea typeface="微软雅黑" pitchFamily="34" charset="-122"/>
              </a:rPr>
              <a:t>协会、人力资源全国战略联盟提供学术支持，白永亮、鲁志峰、程延园</a:t>
            </a:r>
          </a:p>
          <a:p>
            <a:pPr>
              <a:buFontTx/>
              <a:buNone/>
            </a:pPr>
            <a:r>
              <a:rPr lang="zh-CN" altLang="en-US" sz="2000" dirty="0" smtClean="0">
                <a:latin typeface="微软雅黑" pitchFamily="34" charset="-122"/>
                <a:ea typeface="微软雅黑" pitchFamily="34" charset="-122"/>
              </a:rPr>
              <a:t>、李志强等多为人力资源和社会保障专家专业顾问，为企事业单位雇员</a:t>
            </a:r>
          </a:p>
          <a:p>
            <a:pPr>
              <a:buFontTx/>
              <a:buNone/>
            </a:pPr>
            <a:r>
              <a:rPr lang="zh-CN" altLang="en-US" sz="2000" dirty="0" smtClean="0">
                <a:latin typeface="微软雅黑" pitchFamily="34" charset="-122"/>
                <a:ea typeface="微软雅黑" pitchFamily="34" charset="-122"/>
              </a:rPr>
              <a:t>工伤、意外风险全面保障的一款产品，随着全国各个地区社保五险、四</a:t>
            </a:r>
          </a:p>
          <a:p>
            <a:pPr>
              <a:buFontTx/>
              <a:buNone/>
            </a:pPr>
            <a:r>
              <a:rPr lang="zh-CN" altLang="en-US" sz="2000" dirty="0" smtClean="0">
                <a:latin typeface="微软雅黑" pitchFamily="34" charset="-122"/>
                <a:ea typeface="微软雅黑" pitchFamily="34" charset="-122"/>
              </a:rPr>
              <a:t>险、三险合一，用人单位的灵活用工方式受到冲击，然而各地保险公司</a:t>
            </a:r>
          </a:p>
          <a:p>
            <a:pPr>
              <a:buFontTx/>
              <a:buNone/>
            </a:pPr>
            <a:r>
              <a:rPr lang="zh-CN" altLang="en-US" sz="2000" dirty="0" smtClean="0">
                <a:latin typeface="微软雅黑" pitchFamily="34" charset="-122"/>
                <a:ea typeface="微软雅黑" pitchFamily="34" charset="-122"/>
              </a:rPr>
              <a:t>推出的雇主责任险，团体意外险等产品存在保额低、保费高的情况，工</a:t>
            </a:r>
          </a:p>
          <a:p>
            <a:pPr>
              <a:buFontTx/>
              <a:buNone/>
            </a:pPr>
            <a:r>
              <a:rPr lang="zh-CN" altLang="en-US" sz="2000" dirty="0" smtClean="0">
                <a:latin typeface="微软雅黑" pitchFamily="34" charset="-122"/>
                <a:ea typeface="微软雅黑" pitchFamily="34" charset="-122"/>
              </a:rPr>
              <a:t>伤</a:t>
            </a:r>
            <a:r>
              <a:rPr lang="en-US" altLang="zh-CN" sz="2000" dirty="0" smtClean="0">
                <a:latin typeface="微软雅黑" pitchFamily="34" charset="-122"/>
                <a:ea typeface="微软雅黑" pitchFamily="34" charset="-122"/>
              </a:rPr>
              <a:t>e</a:t>
            </a:r>
            <a:r>
              <a:rPr lang="zh-CN" altLang="en-US" sz="2000" dirty="0" smtClean="0">
                <a:latin typeface="微软雅黑" pitchFamily="34" charset="-122"/>
                <a:ea typeface="微软雅黑" pitchFamily="34" charset="-122"/>
              </a:rPr>
              <a:t>站汇集全国各地企业投保需求，集中大数据优势开创工伤</a:t>
            </a:r>
            <a:r>
              <a:rPr lang="en-US" altLang="zh-CN" sz="2000" dirty="0" smtClean="0">
                <a:latin typeface="微软雅黑" pitchFamily="34" charset="-122"/>
                <a:ea typeface="微软雅黑" pitchFamily="34" charset="-122"/>
              </a:rPr>
              <a:t>e</a:t>
            </a:r>
            <a:r>
              <a:rPr lang="zh-CN" altLang="en-US" sz="2000" dirty="0" smtClean="0">
                <a:latin typeface="微软雅黑" pitchFamily="34" charset="-122"/>
                <a:ea typeface="微软雅黑" pitchFamily="34" charset="-122"/>
              </a:rPr>
              <a:t>站平台，</a:t>
            </a:r>
          </a:p>
          <a:p>
            <a:pPr>
              <a:buFontTx/>
              <a:buNone/>
            </a:pPr>
            <a:r>
              <a:rPr lang="zh-CN" altLang="en-US" sz="2000" dirty="0" smtClean="0">
                <a:latin typeface="微软雅黑" pitchFamily="34" charset="-122"/>
                <a:ea typeface="微软雅黑" pitchFamily="34" charset="-122"/>
              </a:rPr>
              <a:t>全面保障用工单位雇员的工伤和意外风险，降低投保成本。中人管协自</a:t>
            </a:r>
          </a:p>
          <a:p>
            <a:pPr>
              <a:buFontTx/>
              <a:buNone/>
            </a:pPr>
            <a:r>
              <a:rPr lang="zh-CN" altLang="en-US" sz="2000" dirty="0" smtClean="0">
                <a:latin typeface="微软雅黑" pitchFamily="34" charset="-122"/>
                <a:ea typeface="微软雅黑" pitchFamily="34" charset="-122"/>
              </a:rPr>
              <a:t>成立以来专注人力资源管理咨询，管理培训，人力资源服务产品研发设</a:t>
            </a:r>
          </a:p>
          <a:p>
            <a:pPr>
              <a:buFontTx/>
              <a:buNone/>
            </a:pPr>
            <a:r>
              <a:rPr lang="zh-CN" altLang="en-US" sz="2000" dirty="0" smtClean="0">
                <a:latin typeface="微软雅黑" pitchFamily="34" charset="-122"/>
                <a:ea typeface="微软雅黑" pitchFamily="34" charset="-122"/>
              </a:rPr>
              <a:t>计，我们不做人力资源业务，我们致力于为企业、人力资源公司提供优</a:t>
            </a:r>
          </a:p>
          <a:p>
            <a:pPr>
              <a:buFontTx/>
              <a:buNone/>
            </a:pPr>
            <a:r>
              <a:rPr lang="zh-CN" altLang="en-US" sz="2000" dirty="0" smtClean="0">
                <a:latin typeface="微软雅黑" pitchFamily="34" charset="-122"/>
                <a:ea typeface="微软雅黑" pitchFamily="34" charset="-122"/>
              </a:rPr>
              <a:t>质服务，搭建互通平台，我们为企业、人力资源公司及其客户提供全方</a:t>
            </a:r>
          </a:p>
          <a:p>
            <a:pPr>
              <a:buFontTx/>
              <a:buNone/>
            </a:pPr>
            <a:r>
              <a:rPr lang="zh-CN" altLang="en-US" sz="2000" dirty="0" smtClean="0">
                <a:latin typeface="微软雅黑" pitchFamily="34" charset="-122"/>
                <a:ea typeface="微软雅黑" pitchFamily="34" charset="-122"/>
              </a:rPr>
              <a:t>位的雇员工伤意外风险防范服务。避免了同业之间有客户流失的顾虑。</a:t>
            </a:r>
          </a:p>
          <a:p>
            <a:pPr>
              <a:buFontTx/>
              <a:buNone/>
            </a:pPr>
            <a:r>
              <a:rPr lang="zh-CN" altLang="en-US" sz="2000" dirty="0" smtClean="0">
                <a:latin typeface="微软雅黑" pitchFamily="34" charset="-122"/>
                <a:ea typeface="微软雅黑" pitchFamily="34" charset="-122"/>
              </a:rPr>
              <a:t>工伤</a:t>
            </a:r>
            <a:r>
              <a:rPr lang="en-US" altLang="zh-CN" sz="2000" dirty="0" smtClean="0">
                <a:latin typeface="微软雅黑" pitchFamily="34" charset="-122"/>
                <a:ea typeface="微软雅黑" pitchFamily="34" charset="-122"/>
              </a:rPr>
              <a:t>e</a:t>
            </a:r>
            <a:r>
              <a:rPr lang="zh-CN" altLang="en-US" sz="2000" dirty="0" smtClean="0">
                <a:latin typeface="微软雅黑" pitchFamily="34" charset="-122"/>
                <a:ea typeface="微软雅黑" pitchFamily="34" charset="-122"/>
              </a:rPr>
              <a:t>站全力协助人力资源公司开拓市场，提升客户满意度。</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理赔流程</a:t>
            </a:r>
            <a:r>
              <a:rPr lang="en-US" altLang="zh-CN" sz="2800" b="1">
                <a:solidFill>
                  <a:srgbClr val="FFFF00"/>
                </a:solidFill>
                <a:latin typeface="微软雅黑" pitchFamily="34" charset="-122"/>
                <a:ea typeface="微软雅黑" pitchFamily="34" charset="-122"/>
              </a:rPr>
              <a:t>—</a:t>
            </a:r>
            <a:r>
              <a:rPr lang="zh-CN" altLang="en-US" sz="2800" b="1">
                <a:solidFill>
                  <a:srgbClr val="FFFF00"/>
                </a:solidFill>
                <a:ea typeface="微软雅黑" pitchFamily="34" charset="-122"/>
              </a:rPr>
              <a:t>所需资料</a:t>
            </a:r>
          </a:p>
        </p:txBody>
      </p:sp>
      <p:sp>
        <p:nvSpPr>
          <p:cNvPr id="40962"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40963" name="Group 11"/>
          <p:cNvGrpSpPr>
            <a:grpSpLocks noChangeAspect="1"/>
          </p:cNvGrpSpPr>
          <p:nvPr/>
        </p:nvGrpSpPr>
        <p:grpSpPr bwMode="auto">
          <a:xfrm>
            <a:off x="219075" y="239713"/>
            <a:ext cx="300038" cy="304800"/>
            <a:chOff x="202" y="201"/>
            <a:chExt cx="252" cy="252"/>
          </a:xfrm>
        </p:grpSpPr>
        <p:sp>
          <p:nvSpPr>
            <p:cNvPr id="40965"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40966"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40967"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40968"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40969"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40964" name="内容占位符 2"/>
          <p:cNvSpPr>
            <a:spLocks noGrp="1"/>
          </p:cNvSpPr>
          <p:nvPr>
            <p:ph idx="4294967295"/>
          </p:nvPr>
        </p:nvSpPr>
        <p:spPr>
          <a:xfrm>
            <a:off x="342900" y="1700213"/>
            <a:ext cx="8469313" cy="2952750"/>
          </a:xfrm>
        </p:spPr>
        <p:txBody>
          <a:bodyPr/>
          <a:lstStyle/>
          <a:p>
            <a:pPr>
              <a:buFontTx/>
              <a:buNone/>
            </a:pPr>
            <a:r>
              <a:rPr lang="en-US" altLang="zh-CN" sz="1800" smtClean="0">
                <a:solidFill>
                  <a:srgbClr val="FF3300"/>
                </a:solidFill>
                <a:latin typeface="微软雅黑" pitchFamily="34" charset="-122"/>
                <a:ea typeface="微软雅黑" pitchFamily="34" charset="-122"/>
              </a:rPr>
              <a:t>1.</a:t>
            </a:r>
            <a:r>
              <a:rPr lang="zh-CN" altLang="en-US" sz="1800" smtClean="0">
                <a:solidFill>
                  <a:srgbClr val="FF3300"/>
                </a:solidFill>
                <a:latin typeface="微软雅黑" pitchFamily="34" charset="-122"/>
                <a:ea typeface="微软雅黑" pitchFamily="34" charset="-122"/>
              </a:rPr>
              <a:t>员工死亡：</a:t>
            </a:r>
            <a:r>
              <a:rPr lang="zh-CN" altLang="en-US" sz="1800" smtClean="0">
                <a:latin typeface="微软雅黑" pitchFamily="34" charset="-122"/>
                <a:ea typeface="微软雅黑" pitchFamily="34" charset="-122"/>
              </a:rPr>
              <a:t> </a:t>
            </a:r>
          </a:p>
          <a:p>
            <a:pPr>
              <a:buFontTx/>
              <a:buNone/>
            </a:pPr>
            <a:r>
              <a:rPr lang="en-US" altLang="zh-CN" sz="1800" smtClean="0">
                <a:latin typeface="微软雅黑" pitchFamily="34" charset="-122"/>
                <a:ea typeface="微软雅黑" pitchFamily="34" charset="-122"/>
              </a:rPr>
              <a:t>A.</a:t>
            </a:r>
            <a:r>
              <a:rPr lang="zh-CN" altLang="en-US" sz="1800" smtClean="0">
                <a:latin typeface="微软雅黑" pitchFamily="34" charset="-122"/>
                <a:ea typeface="微软雅黑" pitchFamily="34" charset="-122"/>
              </a:rPr>
              <a:t>医学死亡证明、火化证明或派出所销户证明（三者择其一） </a:t>
            </a:r>
          </a:p>
          <a:p>
            <a:pPr>
              <a:buFontTx/>
              <a:buNone/>
            </a:pPr>
            <a:r>
              <a:rPr lang="en-US" altLang="zh-CN" sz="1800" smtClean="0">
                <a:latin typeface="微软雅黑" pitchFamily="34" charset="-122"/>
                <a:ea typeface="微软雅黑" pitchFamily="34" charset="-122"/>
              </a:rPr>
              <a:t>B.</a:t>
            </a:r>
            <a:r>
              <a:rPr lang="zh-CN" altLang="en-US" sz="1800" smtClean="0">
                <a:latin typeface="微软雅黑" pitchFamily="34" charset="-122"/>
                <a:ea typeface="微软雅黑" pitchFamily="34" charset="-122"/>
              </a:rPr>
              <a:t>用工单位出具的详细的、经甲方确认的事故经过报告（必须加盖公章） </a:t>
            </a:r>
          </a:p>
          <a:p>
            <a:pPr>
              <a:buFontTx/>
              <a:buNone/>
            </a:pPr>
            <a:r>
              <a:rPr lang="en-US" altLang="zh-CN" sz="1800" smtClean="0">
                <a:latin typeface="微软雅黑" pitchFamily="34" charset="-122"/>
                <a:ea typeface="微软雅黑" pitchFamily="34" charset="-122"/>
              </a:rPr>
              <a:t>C.</a:t>
            </a:r>
            <a:r>
              <a:rPr lang="zh-CN" altLang="en-US" sz="1800" smtClean="0">
                <a:latin typeface="微软雅黑" pitchFamily="34" charset="-122"/>
                <a:ea typeface="微软雅黑" pitchFamily="34" charset="-122"/>
              </a:rPr>
              <a:t>员工在医院时的抢救记录、病历 </a:t>
            </a:r>
          </a:p>
          <a:p>
            <a:pPr>
              <a:buFontTx/>
              <a:buNone/>
            </a:pPr>
            <a:r>
              <a:rPr lang="en-US" altLang="zh-CN" sz="1800" smtClean="0">
                <a:latin typeface="微软雅黑" pitchFamily="34" charset="-122"/>
                <a:ea typeface="微软雅黑" pitchFamily="34" charset="-122"/>
              </a:rPr>
              <a:t>D.</a:t>
            </a:r>
            <a:r>
              <a:rPr lang="zh-CN" altLang="en-US" sz="1800" smtClean="0">
                <a:latin typeface="微软雅黑" pitchFamily="34" charset="-122"/>
                <a:ea typeface="微软雅黑" pitchFamily="34" charset="-122"/>
              </a:rPr>
              <a:t>出险员工及其近亲属的身份证复印件、户口本索引表 </a:t>
            </a:r>
            <a:endParaRPr lang="en-US" altLang="zh-CN" sz="1800" smtClean="0">
              <a:latin typeface="微软雅黑" pitchFamily="34" charset="-122"/>
              <a:ea typeface="微软雅黑"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理赔流程</a:t>
            </a:r>
            <a:r>
              <a:rPr lang="en-US" altLang="zh-CN" sz="2800" b="1">
                <a:solidFill>
                  <a:srgbClr val="FFFF00"/>
                </a:solidFill>
                <a:latin typeface="微软雅黑" pitchFamily="34" charset="-122"/>
                <a:ea typeface="微软雅黑" pitchFamily="34" charset="-122"/>
              </a:rPr>
              <a:t>—</a:t>
            </a:r>
            <a:r>
              <a:rPr lang="zh-CN" altLang="en-US" sz="2800" b="1">
                <a:solidFill>
                  <a:srgbClr val="FFFF00"/>
                </a:solidFill>
                <a:ea typeface="微软雅黑" pitchFamily="34" charset="-122"/>
              </a:rPr>
              <a:t>所需资料</a:t>
            </a:r>
          </a:p>
        </p:txBody>
      </p:sp>
      <p:sp>
        <p:nvSpPr>
          <p:cNvPr id="41986"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41987" name="Group 11"/>
          <p:cNvGrpSpPr>
            <a:grpSpLocks noChangeAspect="1"/>
          </p:cNvGrpSpPr>
          <p:nvPr/>
        </p:nvGrpSpPr>
        <p:grpSpPr bwMode="auto">
          <a:xfrm>
            <a:off x="219075" y="239713"/>
            <a:ext cx="300038" cy="304800"/>
            <a:chOff x="202" y="201"/>
            <a:chExt cx="252" cy="252"/>
          </a:xfrm>
        </p:grpSpPr>
        <p:sp>
          <p:nvSpPr>
            <p:cNvPr id="41989"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41990"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41991"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41992"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41993"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41988" name="内容占位符 2"/>
          <p:cNvSpPr>
            <a:spLocks noGrp="1"/>
          </p:cNvSpPr>
          <p:nvPr>
            <p:ph idx="4294967295"/>
          </p:nvPr>
        </p:nvSpPr>
        <p:spPr>
          <a:xfrm>
            <a:off x="342900" y="1700213"/>
            <a:ext cx="8469313" cy="3457575"/>
          </a:xfrm>
        </p:spPr>
        <p:txBody>
          <a:bodyPr/>
          <a:lstStyle/>
          <a:p>
            <a:pPr>
              <a:buFontTx/>
              <a:buNone/>
            </a:pPr>
            <a:r>
              <a:rPr lang="en-US" altLang="zh-CN" sz="1800" smtClean="0">
                <a:solidFill>
                  <a:srgbClr val="FF3300"/>
                </a:solidFill>
                <a:latin typeface="微软雅黑" pitchFamily="34" charset="-122"/>
                <a:ea typeface="微软雅黑" pitchFamily="34" charset="-122"/>
              </a:rPr>
              <a:t>2.</a:t>
            </a:r>
            <a:r>
              <a:rPr lang="zh-CN" altLang="en-US" sz="1800" smtClean="0">
                <a:solidFill>
                  <a:srgbClr val="FF3300"/>
                </a:solidFill>
                <a:latin typeface="微软雅黑" pitchFamily="34" charset="-122"/>
                <a:ea typeface="微软雅黑" pitchFamily="34" charset="-122"/>
              </a:rPr>
              <a:t>员工伤残：</a:t>
            </a:r>
            <a:r>
              <a:rPr lang="zh-CN" altLang="en-US" sz="1800" smtClean="0">
                <a:latin typeface="微软雅黑" pitchFamily="34" charset="-122"/>
                <a:ea typeface="微软雅黑" pitchFamily="34" charset="-122"/>
              </a:rPr>
              <a:t> </a:t>
            </a:r>
          </a:p>
          <a:p>
            <a:pPr>
              <a:buFontTx/>
              <a:buNone/>
            </a:pPr>
            <a:r>
              <a:rPr lang="en-US" altLang="zh-CN" sz="1800" smtClean="0">
                <a:latin typeface="微软雅黑" pitchFamily="34" charset="-122"/>
                <a:ea typeface="微软雅黑" pitchFamily="34" charset="-122"/>
              </a:rPr>
              <a:t>A.</a:t>
            </a:r>
            <a:r>
              <a:rPr lang="zh-CN" altLang="en-US" sz="1800" smtClean="0">
                <a:latin typeface="微软雅黑" pitchFamily="34" charset="-122"/>
                <a:ea typeface="微软雅黑" pitchFamily="34" charset="-122"/>
              </a:rPr>
              <a:t>有鉴定资格的权威机构鉴定的伤残鉴定书（含伤残等级鉴定报告、医院医师资质</a:t>
            </a:r>
          </a:p>
          <a:p>
            <a:pPr>
              <a:buFontTx/>
              <a:buNone/>
            </a:pPr>
            <a:r>
              <a:rPr lang="zh-CN" altLang="en-US" sz="1800" smtClean="0">
                <a:latin typeface="微软雅黑" pitchFamily="34" charset="-122"/>
                <a:ea typeface="微软雅黑" pitchFamily="34" charset="-122"/>
              </a:rPr>
              <a:t>）、鉴定费发票 </a:t>
            </a:r>
          </a:p>
          <a:p>
            <a:pPr>
              <a:buFontTx/>
              <a:buNone/>
            </a:pPr>
            <a:r>
              <a:rPr lang="en-US" altLang="zh-CN" sz="1800" smtClean="0">
                <a:latin typeface="微软雅黑" pitchFamily="34" charset="-122"/>
                <a:ea typeface="微软雅黑" pitchFamily="34" charset="-122"/>
              </a:rPr>
              <a:t>B.</a:t>
            </a:r>
            <a:r>
              <a:rPr lang="zh-CN" altLang="en-US" sz="1800" smtClean="0">
                <a:latin typeface="微软雅黑" pitchFamily="34" charset="-122"/>
                <a:ea typeface="微软雅黑" pitchFamily="34" charset="-122"/>
              </a:rPr>
              <a:t>用工单位出具的详细的、经甲方确认的事故经过报告（必须加盖公章） </a:t>
            </a:r>
          </a:p>
          <a:p>
            <a:pPr>
              <a:buFontTx/>
              <a:buNone/>
            </a:pPr>
            <a:r>
              <a:rPr lang="en-US" altLang="zh-CN" sz="1800" smtClean="0">
                <a:latin typeface="微软雅黑" pitchFamily="34" charset="-122"/>
                <a:ea typeface="微软雅黑" pitchFamily="34" charset="-122"/>
              </a:rPr>
              <a:t>C.</a:t>
            </a:r>
            <a:r>
              <a:rPr lang="zh-CN" altLang="en-US" sz="1800" smtClean="0">
                <a:latin typeface="微软雅黑" pitchFamily="34" charset="-122"/>
                <a:ea typeface="微软雅黑" pitchFamily="34" charset="-122"/>
              </a:rPr>
              <a:t>员工在医院时的病历、诊断证明、就诊记录</a:t>
            </a:r>
          </a:p>
          <a:p>
            <a:pPr>
              <a:buFontTx/>
              <a:buNone/>
            </a:pPr>
            <a:r>
              <a:rPr lang="en-US" altLang="zh-CN" sz="1800" smtClean="0">
                <a:latin typeface="微软雅黑" pitchFamily="34" charset="-122"/>
                <a:ea typeface="微软雅黑" pitchFamily="34" charset="-122"/>
              </a:rPr>
              <a:t>D.</a:t>
            </a:r>
            <a:r>
              <a:rPr lang="zh-CN" altLang="en-US" sz="1800" smtClean="0">
                <a:latin typeface="微软雅黑" pitchFamily="34" charset="-122"/>
                <a:ea typeface="微软雅黑" pitchFamily="34" charset="-122"/>
              </a:rPr>
              <a:t>出险员工及其近亲属的身份证复印件、户口本索引表</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理赔流程</a:t>
            </a:r>
            <a:r>
              <a:rPr lang="en-US" altLang="zh-CN" sz="2800" b="1">
                <a:solidFill>
                  <a:srgbClr val="FFFF00"/>
                </a:solidFill>
                <a:latin typeface="微软雅黑" pitchFamily="34" charset="-122"/>
                <a:ea typeface="微软雅黑" pitchFamily="34" charset="-122"/>
              </a:rPr>
              <a:t>—</a:t>
            </a:r>
            <a:r>
              <a:rPr lang="zh-CN" altLang="en-US" sz="2800" b="1">
                <a:solidFill>
                  <a:srgbClr val="FFFF00"/>
                </a:solidFill>
                <a:ea typeface="微软雅黑" pitchFamily="34" charset="-122"/>
              </a:rPr>
              <a:t>所需资料</a:t>
            </a:r>
          </a:p>
        </p:txBody>
      </p:sp>
      <p:sp>
        <p:nvSpPr>
          <p:cNvPr id="43010"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43011" name="Group 11"/>
          <p:cNvGrpSpPr>
            <a:grpSpLocks noChangeAspect="1"/>
          </p:cNvGrpSpPr>
          <p:nvPr/>
        </p:nvGrpSpPr>
        <p:grpSpPr bwMode="auto">
          <a:xfrm>
            <a:off x="219075" y="239713"/>
            <a:ext cx="300038" cy="304800"/>
            <a:chOff x="202" y="201"/>
            <a:chExt cx="252" cy="252"/>
          </a:xfrm>
        </p:grpSpPr>
        <p:sp>
          <p:nvSpPr>
            <p:cNvPr id="43013"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43014"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43015"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43016"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43017"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43012" name="内容占位符 2"/>
          <p:cNvSpPr>
            <a:spLocks noGrp="1"/>
          </p:cNvSpPr>
          <p:nvPr>
            <p:ph idx="4294967295"/>
          </p:nvPr>
        </p:nvSpPr>
        <p:spPr>
          <a:xfrm>
            <a:off x="342900" y="1700213"/>
            <a:ext cx="8469313" cy="2952750"/>
          </a:xfrm>
        </p:spPr>
        <p:txBody>
          <a:bodyPr/>
          <a:lstStyle/>
          <a:p>
            <a:pPr>
              <a:buFontTx/>
              <a:buNone/>
            </a:pPr>
            <a:r>
              <a:rPr lang="en-US" altLang="zh-CN" sz="1800" smtClean="0">
                <a:solidFill>
                  <a:srgbClr val="FF3300"/>
                </a:solidFill>
                <a:latin typeface="微软雅黑" pitchFamily="34" charset="-122"/>
                <a:ea typeface="微软雅黑" pitchFamily="34" charset="-122"/>
              </a:rPr>
              <a:t>3.</a:t>
            </a:r>
            <a:r>
              <a:rPr lang="zh-CN" altLang="en-US" sz="1800" smtClean="0">
                <a:solidFill>
                  <a:srgbClr val="FF3300"/>
                </a:solidFill>
                <a:latin typeface="微软雅黑" pitchFamily="34" charset="-122"/>
                <a:ea typeface="微软雅黑" pitchFamily="34" charset="-122"/>
              </a:rPr>
              <a:t>员工住院或门诊就医的：</a:t>
            </a:r>
            <a:r>
              <a:rPr lang="zh-CN" altLang="en-US" sz="1800" smtClean="0">
                <a:latin typeface="微软雅黑" pitchFamily="34" charset="-122"/>
                <a:ea typeface="微软雅黑" pitchFamily="34" charset="-122"/>
              </a:rPr>
              <a:t> </a:t>
            </a:r>
          </a:p>
          <a:p>
            <a:pPr>
              <a:buFontTx/>
              <a:buNone/>
            </a:pPr>
            <a:r>
              <a:rPr lang="en-US" altLang="zh-CN" sz="1800" smtClean="0">
                <a:latin typeface="微软雅黑" pitchFamily="34" charset="-122"/>
                <a:ea typeface="微软雅黑" pitchFamily="34" charset="-122"/>
              </a:rPr>
              <a:t>A.</a:t>
            </a:r>
            <a:r>
              <a:rPr lang="zh-CN" altLang="en-US" sz="1800" smtClean="0">
                <a:latin typeface="微软雅黑" pitchFamily="34" charset="-122"/>
                <a:ea typeface="微软雅黑" pitchFamily="34" charset="-122"/>
              </a:rPr>
              <a:t>用工单位出具的详细的、经甲方确认的事故经过报告（必须加盖公章） </a:t>
            </a:r>
          </a:p>
          <a:p>
            <a:pPr>
              <a:buFontTx/>
              <a:buNone/>
            </a:pPr>
            <a:r>
              <a:rPr lang="en-US" altLang="zh-CN" sz="1800" smtClean="0">
                <a:latin typeface="微软雅黑" pitchFamily="34" charset="-122"/>
                <a:ea typeface="微软雅黑" pitchFamily="34" charset="-122"/>
              </a:rPr>
              <a:t>B.</a:t>
            </a:r>
            <a:r>
              <a:rPr lang="zh-CN" altLang="en-US" sz="1800" smtClean="0">
                <a:latin typeface="微软雅黑" pitchFamily="34" charset="-122"/>
                <a:ea typeface="微软雅黑" pitchFamily="34" charset="-122"/>
              </a:rPr>
              <a:t>员工在医院时的病历、诊断证明、就诊记录、发票原件、用药清单 </a:t>
            </a:r>
          </a:p>
          <a:p>
            <a:pPr>
              <a:buFontTx/>
              <a:buNone/>
            </a:pPr>
            <a:r>
              <a:rPr lang="en-US" altLang="zh-CN" sz="1800" smtClean="0">
                <a:latin typeface="微软雅黑" pitchFamily="34" charset="-122"/>
                <a:ea typeface="微软雅黑" pitchFamily="34" charset="-122"/>
              </a:rPr>
              <a:t>C.</a:t>
            </a:r>
            <a:r>
              <a:rPr lang="zh-CN" altLang="en-US" sz="1800" smtClean="0">
                <a:latin typeface="微软雅黑" pitchFamily="34" charset="-122"/>
                <a:ea typeface="微软雅黑" pitchFamily="34" charset="-122"/>
              </a:rPr>
              <a:t>出险员工的身份证复印件</a:t>
            </a:r>
            <a:endParaRPr lang="en-US" altLang="zh-CN" sz="1800" smtClean="0">
              <a:latin typeface="微软雅黑" pitchFamily="34" charset="-122"/>
              <a:ea typeface="微软雅黑"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赔付金额及流程</a:t>
            </a:r>
          </a:p>
        </p:txBody>
      </p:sp>
      <p:sp>
        <p:nvSpPr>
          <p:cNvPr id="44034"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44035" name="Group 11"/>
          <p:cNvGrpSpPr>
            <a:grpSpLocks noChangeAspect="1"/>
          </p:cNvGrpSpPr>
          <p:nvPr/>
        </p:nvGrpSpPr>
        <p:grpSpPr bwMode="auto">
          <a:xfrm>
            <a:off x="219075" y="239713"/>
            <a:ext cx="300038" cy="304800"/>
            <a:chOff x="202" y="201"/>
            <a:chExt cx="252" cy="252"/>
          </a:xfrm>
        </p:grpSpPr>
        <p:sp>
          <p:nvSpPr>
            <p:cNvPr id="44037"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44038"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44039"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44040"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44041"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44036" name="内容占位符 2"/>
          <p:cNvSpPr>
            <a:spLocks noGrp="1"/>
          </p:cNvSpPr>
          <p:nvPr>
            <p:ph idx="4294967295"/>
          </p:nvPr>
        </p:nvSpPr>
        <p:spPr>
          <a:xfrm>
            <a:off x="292100" y="1412875"/>
            <a:ext cx="8469313" cy="4824413"/>
          </a:xfrm>
        </p:spPr>
        <p:txBody>
          <a:bodyPr/>
          <a:lstStyle/>
          <a:p>
            <a:pPr>
              <a:lnSpc>
                <a:spcPts val="4000"/>
              </a:lnSpc>
              <a:spcBef>
                <a:spcPts val="600"/>
              </a:spcBef>
              <a:spcAft>
                <a:spcPts val="600"/>
              </a:spcAft>
              <a:buFontTx/>
              <a:buNone/>
            </a:pPr>
            <a:r>
              <a:rPr lang="zh-CN" altLang="en-US" sz="2400" b="1" smtClean="0">
                <a:solidFill>
                  <a:srgbClr val="FF3300"/>
                </a:solidFill>
                <a:latin typeface="微软雅黑" pitchFamily="34" charset="-122"/>
                <a:ea typeface="微软雅黑" pitchFamily="34" charset="-122"/>
              </a:rPr>
              <a:t>赔付时间</a:t>
            </a:r>
            <a:r>
              <a:rPr lang="zh-CN" altLang="zh-CN" sz="1800" smtClean="0">
                <a:latin typeface="微软雅黑" pitchFamily="34" charset="-122"/>
                <a:ea typeface="微软雅黑" pitchFamily="34" charset="-122"/>
              </a:rPr>
              <a:t>——</a:t>
            </a:r>
            <a:r>
              <a:rPr lang="en-US" altLang="zh-CN" sz="1800" smtClean="0">
                <a:latin typeface="微软雅黑" pitchFamily="34" charset="-122"/>
                <a:ea typeface="微软雅黑" pitchFamily="34" charset="-122"/>
              </a:rPr>
              <a:t>20</a:t>
            </a:r>
            <a:r>
              <a:rPr lang="zh-CN" altLang="en-US" sz="1800" smtClean="0">
                <a:latin typeface="微软雅黑" pitchFamily="34" charset="-122"/>
                <a:ea typeface="微软雅黑" pitchFamily="34" charset="-122"/>
              </a:rPr>
              <a:t>万（含）以下的，</a:t>
            </a:r>
            <a:r>
              <a:rPr lang="zh-CN" altLang="zh-CN" sz="1800" smtClean="0">
                <a:latin typeface="微软雅黑" pitchFamily="34" charset="-122"/>
                <a:ea typeface="微软雅黑" pitchFamily="34" charset="-122"/>
              </a:rPr>
              <a:t>材料齐全</a:t>
            </a:r>
            <a:r>
              <a:rPr lang="en-US" altLang="zh-CN" sz="1800" smtClean="0">
                <a:latin typeface="微软雅黑" pitchFamily="34" charset="-122"/>
                <a:ea typeface="微软雅黑" pitchFamily="34" charset="-122"/>
              </a:rPr>
              <a:t>30</a:t>
            </a:r>
            <a:r>
              <a:rPr lang="zh-CN" altLang="zh-CN" sz="1800" smtClean="0">
                <a:latin typeface="微软雅黑" pitchFamily="34" charset="-122"/>
                <a:ea typeface="微软雅黑" pitchFamily="34" charset="-122"/>
              </a:rPr>
              <a:t>个工作日赔付到位</a:t>
            </a:r>
            <a:r>
              <a:rPr lang="zh-CN" altLang="en-US" sz="1800" smtClean="0">
                <a:latin typeface="微软雅黑" pitchFamily="34" charset="-122"/>
                <a:ea typeface="微软雅黑" pitchFamily="34" charset="-122"/>
              </a:rPr>
              <a:t>；死亡或</a:t>
            </a:r>
          </a:p>
          <a:p>
            <a:pPr>
              <a:lnSpc>
                <a:spcPts val="4000"/>
              </a:lnSpc>
              <a:spcBef>
                <a:spcPts val="600"/>
              </a:spcBef>
              <a:spcAft>
                <a:spcPts val="600"/>
              </a:spcAft>
              <a:buFontTx/>
              <a:buNone/>
            </a:pPr>
            <a:r>
              <a:rPr lang="zh-CN" altLang="zh-CN" sz="1800" smtClean="0">
                <a:latin typeface="微软雅黑" pitchFamily="34" charset="-122"/>
                <a:ea typeface="微软雅黑" pitchFamily="34" charset="-122"/>
              </a:rPr>
              <a:t>受伤员工，伤残鉴定完毕后，根据伤残鉴定结果，</a:t>
            </a:r>
            <a:r>
              <a:rPr lang="zh-CN" altLang="en-US" sz="1800" smtClean="0">
                <a:latin typeface="微软雅黑" pitchFamily="34" charset="-122"/>
                <a:ea typeface="微软雅黑" pitchFamily="34" charset="-122"/>
              </a:rPr>
              <a:t>伤残赔偿</a:t>
            </a:r>
            <a:r>
              <a:rPr lang="en-US" altLang="zh-CN" sz="1800" smtClean="0">
                <a:latin typeface="微软雅黑" pitchFamily="34" charset="-122"/>
                <a:ea typeface="微软雅黑" pitchFamily="34" charset="-122"/>
              </a:rPr>
              <a:t>45</a:t>
            </a:r>
            <a:r>
              <a:rPr lang="zh-CN" altLang="zh-CN" sz="1800" smtClean="0">
                <a:latin typeface="微软雅黑" pitchFamily="34" charset="-122"/>
                <a:ea typeface="微软雅黑" pitchFamily="34" charset="-122"/>
              </a:rPr>
              <a:t>个工作日赔付到位。</a:t>
            </a:r>
            <a:endParaRPr lang="en-US" altLang="zh-CN" sz="1800" smtClean="0">
              <a:latin typeface="微软雅黑" pitchFamily="34" charset="-122"/>
              <a:ea typeface="微软雅黑"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ChangeArrowheads="1"/>
          </p:cNvSpPr>
          <p:nvPr/>
        </p:nvSpPr>
        <p:spPr bwMode="auto">
          <a:xfrm>
            <a:off x="0" y="-365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伤残等级鉴定流程</a:t>
            </a:r>
          </a:p>
        </p:txBody>
      </p:sp>
      <p:sp>
        <p:nvSpPr>
          <p:cNvPr id="45058"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45059" name="Group 11"/>
          <p:cNvGrpSpPr>
            <a:grpSpLocks noChangeAspect="1"/>
          </p:cNvGrpSpPr>
          <p:nvPr/>
        </p:nvGrpSpPr>
        <p:grpSpPr bwMode="auto">
          <a:xfrm>
            <a:off x="219075" y="239713"/>
            <a:ext cx="300038" cy="304800"/>
            <a:chOff x="202" y="201"/>
            <a:chExt cx="252" cy="252"/>
          </a:xfrm>
        </p:grpSpPr>
        <p:sp>
          <p:nvSpPr>
            <p:cNvPr id="45061"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45062"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45063"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45064"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45065"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45060" name="内容占位符 2"/>
          <p:cNvSpPr>
            <a:spLocks noGrp="1"/>
          </p:cNvSpPr>
          <p:nvPr>
            <p:ph idx="4294967295"/>
          </p:nvPr>
        </p:nvSpPr>
        <p:spPr>
          <a:xfrm>
            <a:off x="342900" y="1412875"/>
            <a:ext cx="8693150" cy="4824413"/>
          </a:xfrm>
        </p:spPr>
        <p:txBody>
          <a:bodyPr/>
          <a:lstStyle/>
          <a:p>
            <a:pPr>
              <a:lnSpc>
                <a:spcPts val="4000"/>
              </a:lnSpc>
              <a:spcBef>
                <a:spcPts val="600"/>
              </a:spcBef>
              <a:spcAft>
                <a:spcPts val="600"/>
              </a:spcAft>
              <a:buFontTx/>
              <a:buNone/>
            </a:pPr>
            <a:r>
              <a:rPr lang="zh-CN" altLang="en-US" sz="2400" b="1" dirty="0" smtClean="0">
                <a:solidFill>
                  <a:srgbClr val="FF3300"/>
                </a:solidFill>
                <a:latin typeface="微软雅黑" pitchFamily="34" charset="-122"/>
                <a:ea typeface="微软雅黑" pitchFamily="34" charset="-122"/>
              </a:rPr>
              <a:t>伤残等级的鉴定地点和注意事项：</a:t>
            </a:r>
            <a:endParaRPr lang="en-US" altLang="zh-CN" sz="2400" b="1" dirty="0" smtClean="0">
              <a:solidFill>
                <a:srgbClr val="FF3300"/>
              </a:solidFill>
              <a:latin typeface="微软雅黑" pitchFamily="34" charset="-122"/>
              <a:ea typeface="微软雅黑" pitchFamily="34" charset="-122"/>
            </a:endParaRPr>
          </a:p>
          <a:p>
            <a:pPr>
              <a:lnSpc>
                <a:spcPct val="200000"/>
              </a:lnSpc>
              <a:buFontTx/>
              <a:buNone/>
            </a:pPr>
            <a:r>
              <a:rPr lang="en-US" altLang="zh-CN" sz="1800" dirty="0" smtClean="0">
                <a:latin typeface="微软雅黑" pitchFamily="34" charset="-122"/>
                <a:ea typeface="微软雅黑" pitchFamily="34" charset="-122"/>
              </a:rPr>
              <a:t>A</a:t>
            </a:r>
            <a:r>
              <a:rPr lang="zh-CN" altLang="en-US" sz="1800" dirty="0" smtClean="0">
                <a:latin typeface="微软雅黑" pitchFamily="34" charset="-122"/>
                <a:ea typeface="微软雅黑" pitchFamily="34" charset="-122"/>
              </a:rPr>
              <a:t>、</a:t>
            </a:r>
            <a:r>
              <a:rPr lang="zh-CN" altLang="zh-CN" sz="1800" dirty="0" smtClean="0">
                <a:latin typeface="微软雅黑" pitchFamily="34" charset="-122"/>
                <a:ea typeface="微软雅黑" pitchFamily="34" charset="-122"/>
              </a:rPr>
              <a:t>治疗终结</a:t>
            </a:r>
            <a:r>
              <a:rPr lang="en-US" altLang="zh-CN" sz="1800" dirty="0" smtClean="0">
                <a:latin typeface="微软雅黑" pitchFamily="34" charset="-122"/>
                <a:ea typeface="微软雅黑" pitchFamily="34" charset="-122"/>
              </a:rPr>
              <a:t>180</a:t>
            </a:r>
            <a:r>
              <a:rPr lang="zh-CN" altLang="zh-CN" sz="1800" dirty="0" smtClean="0">
                <a:latin typeface="微软雅黑" pitchFamily="34" charset="-122"/>
                <a:ea typeface="微软雅黑" pitchFamily="34" charset="-122"/>
              </a:rPr>
              <a:t>天内可以去鉴定。</a:t>
            </a:r>
            <a:r>
              <a:rPr lang="en-US" altLang="zh-CN" sz="1800" dirty="0" smtClean="0">
                <a:latin typeface="微软雅黑" pitchFamily="34" charset="-122"/>
                <a:ea typeface="微软雅黑" pitchFamily="34" charset="-122"/>
              </a:rPr>
              <a:t>1.</a:t>
            </a:r>
            <a:r>
              <a:rPr lang="zh-CN" altLang="zh-CN" sz="1800" dirty="0" smtClean="0">
                <a:latin typeface="微软雅黑" pitchFamily="34" charset="-122"/>
                <a:ea typeface="微软雅黑" pitchFamily="34" charset="-122"/>
              </a:rPr>
              <a:t>司法鉴定部门鉴定。可以要求其按照社保伤</a:t>
            </a:r>
            <a:endParaRPr lang="zh-CN" altLang="en-US" sz="1800" dirty="0" smtClean="0">
              <a:latin typeface="微软雅黑" pitchFamily="34" charset="-122"/>
              <a:ea typeface="微软雅黑" pitchFamily="34" charset="-122"/>
            </a:endParaRPr>
          </a:p>
          <a:p>
            <a:pPr>
              <a:lnSpc>
                <a:spcPct val="200000"/>
              </a:lnSpc>
              <a:buFontTx/>
              <a:buNone/>
            </a:pPr>
            <a:r>
              <a:rPr lang="zh-CN" altLang="zh-CN" sz="1800" dirty="0" smtClean="0">
                <a:latin typeface="微软雅黑" pitchFamily="34" charset="-122"/>
                <a:ea typeface="微软雅黑" pitchFamily="34" charset="-122"/>
              </a:rPr>
              <a:t>残鉴定标准鉴定。</a:t>
            </a:r>
            <a:r>
              <a:rPr lang="en-US" altLang="zh-CN" sz="1800" dirty="0" smtClean="0">
                <a:latin typeface="微软雅黑" pitchFamily="34" charset="-122"/>
                <a:ea typeface="微软雅黑" pitchFamily="34" charset="-122"/>
              </a:rPr>
              <a:t>2.</a:t>
            </a:r>
            <a:r>
              <a:rPr lang="zh-CN" altLang="zh-CN" sz="1800" dirty="0" smtClean="0">
                <a:latin typeface="微软雅黑" pitchFamily="34" charset="-122"/>
                <a:ea typeface="微软雅黑" pitchFamily="34" charset="-122"/>
              </a:rPr>
              <a:t>劳动局相关部门鉴定。但是需要劳动局先做工伤认定后才能伤</a:t>
            </a:r>
            <a:endParaRPr lang="zh-CN" altLang="en-US" sz="1800" dirty="0" smtClean="0">
              <a:latin typeface="微软雅黑" pitchFamily="34" charset="-122"/>
              <a:ea typeface="微软雅黑" pitchFamily="34" charset="-122"/>
            </a:endParaRPr>
          </a:p>
          <a:p>
            <a:pPr>
              <a:lnSpc>
                <a:spcPct val="200000"/>
              </a:lnSpc>
              <a:buFontTx/>
              <a:buNone/>
            </a:pPr>
            <a:r>
              <a:rPr lang="zh-CN" altLang="zh-CN" sz="1800" dirty="0" smtClean="0">
                <a:latin typeface="微软雅黑" pitchFamily="34" charset="-122"/>
                <a:ea typeface="微软雅黑" pitchFamily="34" charset="-122"/>
              </a:rPr>
              <a:t>残鉴定。此种方式可能会引起社保部门对该员工和该企业未缴纳社保的稽查等风险。</a:t>
            </a:r>
          </a:p>
          <a:p>
            <a:pPr>
              <a:lnSpc>
                <a:spcPct val="200000"/>
              </a:lnSpc>
              <a:buFontTx/>
              <a:buNone/>
            </a:pPr>
            <a:r>
              <a:rPr lang="zh-CN" altLang="en-US" sz="1800" dirty="0" smtClean="0">
                <a:latin typeface="微软雅黑" pitchFamily="34" charset="-122"/>
                <a:ea typeface="微软雅黑" pitchFamily="34" charset="-122"/>
              </a:rPr>
              <a:t>2、</a:t>
            </a:r>
            <a:r>
              <a:rPr lang="zh-CN" altLang="zh-CN" sz="1800" dirty="0" smtClean="0">
                <a:latin typeface="微软雅黑" pitchFamily="34" charset="-122"/>
                <a:ea typeface="微软雅黑" pitchFamily="34" charset="-122"/>
              </a:rPr>
              <a:t>申请工伤鉴定评定伤残等级，鉴定费由员工个人承担（注意要等员工康复后再</a:t>
            </a:r>
            <a:endParaRPr lang="zh-CN" altLang="en-US" sz="1800" dirty="0" smtClean="0">
              <a:latin typeface="微软雅黑" pitchFamily="34" charset="-122"/>
              <a:ea typeface="微软雅黑" pitchFamily="34" charset="-122"/>
            </a:endParaRPr>
          </a:p>
          <a:p>
            <a:pPr>
              <a:lnSpc>
                <a:spcPct val="200000"/>
              </a:lnSpc>
              <a:buFontTx/>
              <a:buNone/>
            </a:pPr>
            <a:r>
              <a:rPr lang="zh-CN" altLang="zh-CN" sz="1800" dirty="0" smtClean="0">
                <a:latin typeface="微软雅黑" pitchFamily="34" charset="-122"/>
                <a:ea typeface="微软雅黑" pitchFamily="34" charset="-122"/>
              </a:rPr>
              <a:t>去评残，医疗费是康复后一次性报销的，不可以分批报销，如果未康复就去评残影</a:t>
            </a:r>
            <a:endParaRPr lang="zh-CN" altLang="en-US" sz="1800" dirty="0" smtClean="0">
              <a:latin typeface="微软雅黑" pitchFamily="34" charset="-122"/>
              <a:ea typeface="微软雅黑" pitchFamily="34" charset="-122"/>
            </a:endParaRPr>
          </a:p>
          <a:p>
            <a:pPr>
              <a:lnSpc>
                <a:spcPct val="200000"/>
              </a:lnSpc>
              <a:buFontTx/>
              <a:buNone/>
            </a:pPr>
            <a:r>
              <a:rPr lang="zh-CN" altLang="zh-CN" sz="1800" dirty="0" smtClean="0">
                <a:latin typeface="微软雅黑" pitchFamily="34" charset="-122"/>
                <a:ea typeface="微软雅黑" pitchFamily="34" charset="-122"/>
              </a:rPr>
              <a:t>响评残后医疗费的报销。）</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工伤</a:t>
            </a:r>
            <a:r>
              <a:rPr lang="en-US" altLang="zh-CN" sz="2800" b="1">
                <a:solidFill>
                  <a:srgbClr val="FFFF00"/>
                </a:solidFill>
                <a:ea typeface="微软雅黑" pitchFamily="34" charset="-122"/>
              </a:rPr>
              <a:t>e</a:t>
            </a:r>
            <a:r>
              <a:rPr lang="zh-CN" altLang="en-US" sz="2800" b="1">
                <a:solidFill>
                  <a:srgbClr val="FFFF00"/>
                </a:solidFill>
                <a:ea typeface="微软雅黑" pitchFamily="34" charset="-122"/>
              </a:rPr>
              <a:t>站</a:t>
            </a:r>
            <a:r>
              <a:rPr lang="en-US" altLang="zh-CN" sz="2800" b="1">
                <a:solidFill>
                  <a:srgbClr val="FFFF00"/>
                </a:solidFill>
                <a:ea typeface="微软雅黑" pitchFamily="34" charset="-122"/>
              </a:rPr>
              <a:t>VS</a:t>
            </a:r>
            <a:r>
              <a:rPr lang="zh-CN" altLang="en-US" sz="2800" b="1">
                <a:solidFill>
                  <a:srgbClr val="FFFF00"/>
                </a:solidFill>
                <a:ea typeface="微软雅黑" pitchFamily="34" charset="-122"/>
              </a:rPr>
              <a:t>工伤保险</a:t>
            </a:r>
          </a:p>
        </p:txBody>
      </p:sp>
      <p:sp>
        <p:nvSpPr>
          <p:cNvPr id="46082"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46083" name="Group 11"/>
          <p:cNvGrpSpPr>
            <a:grpSpLocks noChangeAspect="1"/>
          </p:cNvGrpSpPr>
          <p:nvPr/>
        </p:nvGrpSpPr>
        <p:grpSpPr bwMode="auto">
          <a:xfrm>
            <a:off x="219075" y="239713"/>
            <a:ext cx="300038" cy="304800"/>
            <a:chOff x="202" y="201"/>
            <a:chExt cx="252" cy="252"/>
          </a:xfrm>
        </p:grpSpPr>
        <p:sp>
          <p:nvSpPr>
            <p:cNvPr id="46085"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46086"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46087"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46088"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46089"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pic>
        <p:nvPicPr>
          <p:cNvPr id="46084" name="Picture 11"/>
          <p:cNvPicPr>
            <a:picLocks noChangeAspect="1" noChangeArrowheads="1"/>
          </p:cNvPicPr>
          <p:nvPr/>
        </p:nvPicPr>
        <p:blipFill>
          <a:blip r:embed="rId2"/>
          <a:srcRect/>
          <a:stretch>
            <a:fillRect/>
          </a:stretch>
        </p:blipFill>
        <p:spPr bwMode="auto">
          <a:xfrm>
            <a:off x="-7938" y="857250"/>
            <a:ext cx="9150351" cy="58483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工伤</a:t>
            </a:r>
            <a:r>
              <a:rPr lang="en-US" altLang="zh-CN" sz="2800" b="1">
                <a:solidFill>
                  <a:srgbClr val="FFFF00"/>
                </a:solidFill>
                <a:ea typeface="微软雅黑" pitchFamily="34" charset="-122"/>
              </a:rPr>
              <a:t>e</a:t>
            </a:r>
            <a:r>
              <a:rPr lang="zh-CN" altLang="en-US" sz="2800" b="1">
                <a:solidFill>
                  <a:srgbClr val="FFFF00"/>
                </a:solidFill>
                <a:ea typeface="微软雅黑" pitchFamily="34" charset="-122"/>
              </a:rPr>
              <a:t>站</a:t>
            </a:r>
            <a:r>
              <a:rPr lang="en-US" altLang="zh-CN" sz="2800" b="1">
                <a:solidFill>
                  <a:srgbClr val="FFFF00"/>
                </a:solidFill>
                <a:ea typeface="微软雅黑" pitchFamily="34" charset="-122"/>
              </a:rPr>
              <a:t>VS</a:t>
            </a:r>
            <a:r>
              <a:rPr lang="zh-CN" altLang="en-US" sz="2800" b="1">
                <a:solidFill>
                  <a:srgbClr val="FFFF00"/>
                </a:solidFill>
                <a:ea typeface="微软雅黑" pitchFamily="34" charset="-122"/>
              </a:rPr>
              <a:t>工伤保险</a:t>
            </a:r>
          </a:p>
        </p:txBody>
      </p:sp>
      <p:sp>
        <p:nvSpPr>
          <p:cNvPr id="47106"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47107" name="Group 11"/>
          <p:cNvGrpSpPr>
            <a:grpSpLocks noChangeAspect="1"/>
          </p:cNvGrpSpPr>
          <p:nvPr/>
        </p:nvGrpSpPr>
        <p:grpSpPr bwMode="auto">
          <a:xfrm>
            <a:off x="219075" y="239713"/>
            <a:ext cx="300038" cy="304800"/>
            <a:chOff x="202" y="201"/>
            <a:chExt cx="252" cy="252"/>
          </a:xfrm>
        </p:grpSpPr>
        <p:sp>
          <p:nvSpPr>
            <p:cNvPr id="47109"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47110"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47111"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47112"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47113"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pic>
        <p:nvPicPr>
          <p:cNvPr id="47108" name="Picture 11"/>
          <p:cNvPicPr>
            <a:picLocks noChangeAspect="1" noChangeArrowheads="1"/>
          </p:cNvPicPr>
          <p:nvPr/>
        </p:nvPicPr>
        <p:blipFill>
          <a:blip r:embed="rId2"/>
          <a:srcRect/>
          <a:stretch>
            <a:fillRect/>
          </a:stretch>
        </p:blipFill>
        <p:spPr bwMode="auto">
          <a:xfrm>
            <a:off x="34925" y="857250"/>
            <a:ext cx="9109075" cy="58483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工伤</a:t>
            </a:r>
            <a:r>
              <a:rPr lang="en-US" altLang="zh-CN" sz="2800" b="1">
                <a:solidFill>
                  <a:srgbClr val="FFFF00"/>
                </a:solidFill>
                <a:ea typeface="微软雅黑" pitchFamily="34" charset="-122"/>
              </a:rPr>
              <a:t>e</a:t>
            </a:r>
            <a:r>
              <a:rPr lang="zh-CN" altLang="en-US" sz="2800" b="1">
                <a:solidFill>
                  <a:srgbClr val="FFFF00"/>
                </a:solidFill>
                <a:ea typeface="微软雅黑" pitchFamily="34" charset="-122"/>
              </a:rPr>
              <a:t>站</a:t>
            </a:r>
            <a:r>
              <a:rPr lang="en-US" altLang="zh-CN" sz="2800" b="1">
                <a:solidFill>
                  <a:srgbClr val="FFFF00"/>
                </a:solidFill>
                <a:ea typeface="微软雅黑" pitchFamily="34" charset="-122"/>
              </a:rPr>
              <a:t>VS</a:t>
            </a:r>
            <a:r>
              <a:rPr lang="zh-CN" altLang="en-US" sz="2800" b="1">
                <a:solidFill>
                  <a:srgbClr val="FFFF00"/>
                </a:solidFill>
                <a:ea typeface="微软雅黑" pitchFamily="34" charset="-122"/>
              </a:rPr>
              <a:t>商业保险</a:t>
            </a:r>
          </a:p>
        </p:txBody>
      </p:sp>
      <p:sp>
        <p:nvSpPr>
          <p:cNvPr id="48130"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48131" name="Group 11"/>
          <p:cNvGrpSpPr>
            <a:grpSpLocks noChangeAspect="1"/>
          </p:cNvGrpSpPr>
          <p:nvPr/>
        </p:nvGrpSpPr>
        <p:grpSpPr bwMode="auto">
          <a:xfrm>
            <a:off x="219075" y="239713"/>
            <a:ext cx="300038" cy="304800"/>
            <a:chOff x="202" y="201"/>
            <a:chExt cx="252" cy="252"/>
          </a:xfrm>
        </p:grpSpPr>
        <p:sp>
          <p:nvSpPr>
            <p:cNvPr id="48133"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48134"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48135"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48136"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48137"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pic>
        <p:nvPicPr>
          <p:cNvPr id="48132" name="Picture 11"/>
          <p:cNvPicPr>
            <a:picLocks noChangeAspect="1" noChangeArrowheads="1"/>
          </p:cNvPicPr>
          <p:nvPr/>
        </p:nvPicPr>
        <p:blipFill>
          <a:blip r:embed="rId2"/>
          <a:srcRect/>
          <a:stretch>
            <a:fillRect/>
          </a:stretch>
        </p:blipFill>
        <p:spPr bwMode="auto">
          <a:xfrm>
            <a:off x="1588" y="981075"/>
            <a:ext cx="9107487" cy="51847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工伤</a:t>
            </a:r>
            <a:r>
              <a:rPr lang="en-US" altLang="zh-CN" sz="2800" b="1">
                <a:solidFill>
                  <a:srgbClr val="FFFF00"/>
                </a:solidFill>
                <a:ea typeface="微软雅黑" pitchFamily="34" charset="-122"/>
              </a:rPr>
              <a:t>e</a:t>
            </a:r>
            <a:r>
              <a:rPr lang="zh-CN" altLang="en-US" sz="2800" b="1">
                <a:solidFill>
                  <a:srgbClr val="FFFF00"/>
                </a:solidFill>
                <a:ea typeface="微软雅黑" pitchFamily="34" charset="-122"/>
              </a:rPr>
              <a:t>站</a:t>
            </a:r>
            <a:r>
              <a:rPr lang="en-US" altLang="zh-CN" sz="2800" b="1">
                <a:solidFill>
                  <a:srgbClr val="FFFF00"/>
                </a:solidFill>
                <a:ea typeface="微软雅黑" pitchFamily="34" charset="-122"/>
              </a:rPr>
              <a:t>VS</a:t>
            </a:r>
            <a:r>
              <a:rPr lang="zh-CN" altLang="en-US" sz="2800" b="1">
                <a:solidFill>
                  <a:srgbClr val="FFFF00"/>
                </a:solidFill>
                <a:ea typeface="微软雅黑" pitchFamily="34" charset="-122"/>
              </a:rPr>
              <a:t>商业保险</a:t>
            </a:r>
          </a:p>
        </p:txBody>
      </p:sp>
      <p:sp>
        <p:nvSpPr>
          <p:cNvPr id="49154"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49155" name="Group 11"/>
          <p:cNvGrpSpPr>
            <a:grpSpLocks noChangeAspect="1"/>
          </p:cNvGrpSpPr>
          <p:nvPr/>
        </p:nvGrpSpPr>
        <p:grpSpPr bwMode="auto">
          <a:xfrm>
            <a:off x="219075" y="239713"/>
            <a:ext cx="300038" cy="304800"/>
            <a:chOff x="202" y="201"/>
            <a:chExt cx="252" cy="252"/>
          </a:xfrm>
        </p:grpSpPr>
        <p:sp>
          <p:nvSpPr>
            <p:cNvPr id="49157"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49158"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49159"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49160"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49161"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pic>
        <p:nvPicPr>
          <p:cNvPr id="49156" name="Picture 13"/>
          <p:cNvPicPr>
            <a:picLocks noChangeAspect="1" noChangeArrowheads="1"/>
          </p:cNvPicPr>
          <p:nvPr/>
        </p:nvPicPr>
        <p:blipFill>
          <a:blip r:embed="rId2"/>
          <a:srcRect/>
          <a:stretch>
            <a:fillRect/>
          </a:stretch>
        </p:blipFill>
        <p:spPr bwMode="auto">
          <a:xfrm>
            <a:off x="214313" y="879475"/>
            <a:ext cx="8750300" cy="58261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ChangeArrowheads="1"/>
          </p:cNvSpPr>
          <p:nvPr/>
        </p:nvSpPr>
        <p:spPr bwMode="auto">
          <a:xfrm>
            <a:off x="0" y="-365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工伤</a:t>
            </a:r>
            <a:r>
              <a:rPr lang="en-US" altLang="zh-CN" sz="2800" b="1">
                <a:solidFill>
                  <a:srgbClr val="FFFF00"/>
                </a:solidFill>
                <a:ea typeface="微软雅黑" pitchFamily="34" charset="-122"/>
              </a:rPr>
              <a:t>e</a:t>
            </a:r>
            <a:r>
              <a:rPr lang="zh-CN" altLang="en-US" sz="2800" b="1">
                <a:solidFill>
                  <a:srgbClr val="FFFF00"/>
                </a:solidFill>
                <a:ea typeface="微软雅黑" pitchFamily="34" charset="-122"/>
              </a:rPr>
              <a:t>站产品问答</a:t>
            </a:r>
          </a:p>
        </p:txBody>
      </p:sp>
      <p:sp>
        <p:nvSpPr>
          <p:cNvPr id="50178"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50179" name="Group 11"/>
          <p:cNvGrpSpPr>
            <a:grpSpLocks noChangeAspect="1"/>
          </p:cNvGrpSpPr>
          <p:nvPr/>
        </p:nvGrpSpPr>
        <p:grpSpPr bwMode="auto">
          <a:xfrm>
            <a:off x="219075" y="239713"/>
            <a:ext cx="300038" cy="304800"/>
            <a:chOff x="202" y="201"/>
            <a:chExt cx="252" cy="252"/>
          </a:xfrm>
        </p:grpSpPr>
        <p:sp>
          <p:nvSpPr>
            <p:cNvPr id="50181"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50182"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50183"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50184"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50185"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50180" name="内容占位符 2"/>
          <p:cNvSpPr>
            <a:spLocks noGrp="1"/>
          </p:cNvSpPr>
          <p:nvPr>
            <p:ph idx="4294967295"/>
          </p:nvPr>
        </p:nvSpPr>
        <p:spPr>
          <a:xfrm>
            <a:off x="214313" y="981075"/>
            <a:ext cx="8821737" cy="5543550"/>
          </a:xfrm>
        </p:spPr>
        <p:txBody>
          <a:bodyPr/>
          <a:lstStyle/>
          <a:p>
            <a:pPr>
              <a:buFontTx/>
              <a:buNone/>
            </a:pPr>
            <a:r>
              <a:rPr lang="zh-CN" altLang="zh-CN" sz="1800" smtClean="0">
                <a:latin typeface="微软雅黑" pitchFamily="34" charset="-122"/>
                <a:ea typeface="微软雅黑" pitchFamily="34" charset="-122"/>
              </a:rPr>
              <a:t>问：什么时间提交名单，提交名单后多长时间</a:t>
            </a:r>
            <a:r>
              <a:rPr lang="zh-CN" altLang="en-US" sz="1800" smtClean="0">
                <a:latin typeface="微软雅黑" pitchFamily="34" charset="-122"/>
                <a:ea typeface="微软雅黑" pitchFamily="34" charset="-122"/>
              </a:rPr>
              <a:t> </a:t>
            </a:r>
            <a:r>
              <a:rPr lang="zh-CN" altLang="zh-CN" sz="1800" smtClean="0">
                <a:latin typeface="微软雅黑" pitchFamily="34" charset="-122"/>
                <a:ea typeface="微软雅黑" pitchFamily="34" charset="-122"/>
              </a:rPr>
              <a:t>生效？有效期怎样计算？</a:t>
            </a:r>
          </a:p>
          <a:p>
            <a:pPr>
              <a:buFontTx/>
              <a:buNone/>
            </a:pPr>
            <a:r>
              <a:rPr lang="zh-CN" altLang="zh-CN" sz="1800" smtClean="0">
                <a:latin typeface="微软雅黑" pitchFamily="34" charset="-122"/>
                <a:ea typeface="微软雅黑" pitchFamily="34" charset="-122"/>
              </a:rPr>
              <a:t>答：名单</a:t>
            </a:r>
            <a:r>
              <a:rPr lang="en-US" altLang="zh-CN" sz="1800" smtClean="0">
                <a:latin typeface="微软雅黑" pitchFamily="34" charset="-122"/>
                <a:ea typeface="微软雅黑" pitchFamily="34" charset="-122"/>
              </a:rPr>
              <a:t>1-30</a:t>
            </a:r>
            <a:r>
              <a:rPr lang="zh-CN" altLang="en-US" sz="1800" smtClean="0">
                <a:latin typeface="微软雅黑" pitchFamily="34" charset="-122"/>
                <a:ea typeface="微软雅黑" pitchFamily="34" charset="-122"/>
              </a:rPr>
              <a:t>号都可以提交，除周六周日和法定节假日外。名单提交到保险公司次   </a:t>
            </a:r>
          </a:p>
          <a:p>
            <a:pPr>
              <a:buFontTx/>
              <a:buNone/>
            </a:pPr>
            <a:r>
              <a:rPr lang="zh-CN" altLang="en-US" sz="1800" smtClean="0">
                <a:latin typeface="微软雅黑" pitchFamily="34" charset="-122"/>
                <a:ea typeface="微软雅黑" pitchFamily="34" charset="-122"/>
              </a:rPr>
              <a:t>       日凌晨生效（</a:t>
            </a:r>
            <a:r>
              <a:rPr lang="en-US" altLang="zh-CN" sz="1800" smtClean="0">
                <a:latin typeface="微软雅黑" pitchFamily="34" charset="-122"/>
                <a:ea typeface="微软雅黑" pitchFamily="34" charset="-122"/>
              </a:rPr>
              <a:t>24</a:t>
            </a:r>
            <a:r>
              <a:rPr lang="zh-CN" altLang="en-US" sz="1800" smtClean="0">
                <a:latin typeface="微软雅黑" pitchFamily="34" charset="-122"/>
                <a:ea typeface="微软雅黑" pitchFamily="34" charset="-122"/>
              </a:rPr>
              <a:t>小时生效）。</a:t>
            </a:r>
          </a:p>
          <a:p>
            <a:pPr>
              <a:buFontTx/>
              <a:buNone/>
            </a:pPr>
            <a:r>
              <a:rPr lang="zh-CN" altLang="en-US" sz="1800" smtClean="0">
                <a:latin typeface="微软雅黑" pitchFamily="34" charset="-122"/>
                <a:ea typeface="微软雅黑" pitchFamily="34" charset="-122"/>
              </a:rPr>
              <a:t>问：保单什么时间出具？保单明细是否体现客户的名称？</a:t>
            </a:r>
          </a:p>
          <a:p>
            <a:pPr>
              <a:buFontTx/>
              <a:buNone/>
            </a:pPr>
            <a:r>
              <a:rPr lang="zh-CN" altLang="en-US" sz="1800" smtClean="0">
                <a:latin typeface="微软雅黑" pitchFamily="34" charset="-122"/>
                <a:ea typeface="微软雅黑" pitchFamily="34" charset="-122"/>
              </a:rPr>
              <a:t>答：我们给保险人公司打款后</a:t>
            </a:r>
            <a:r>
              <a:rPr lang="en-US" altLang="zh-CN" sz="1800" smtClean="0">
                <a:latin typeface="微软雅黑" pitchFamily="34" charset="-122"/>
                <a:ea typeface="微软雅黑" pitchFamily="34" charset="-122"/>
              </a:rPr>
              <a:t>24</a:t>
            </a:r>
            <a:r>
              <a:rPr lang="zh-CN" altLang="en-US" sz="1800" smtClean="0">
                <a:latin typeface="微软雅黑" pitchFamily="34" charset="-122"/>
                <a:ea typeface="微软雅黑" pitchFamily="34" charset="-122"/>
              </a:rPr>
              <a:t>小时内可以出具保单，保单上加盖承保专用章，保</a:t>
            </a:r>
          </a:p>
          <a:p>
            <a:pPr>
              <a:buFontTx/>
              <a:buNone/>
            </a:pPr>
            <a:r>
              <a:rPr lang="zh-CN" altLang="en-US" sz="1800" smtClean="0">
                <a:latin typeface="微软雅黑" pitchFamily="34" charset="-122"/>
                <a:ea typeface="微软雅黑" pitchFamily="34" charset="-122"/>
              </a:rPr>
              <a:t>       单明细显示被保险人名单。</a:t>
            </a:r>
          </a:p>
          <a:p>
            <a:pPr>
              <a:buFontTx/>
              <a:buNone/>
            </a:pPr>
            <a:r>
              <a:rPr lang="zh-CN" altLang="en-US" sz="1800" smtClean="0">
                <a:latin typeface="微软雅黑" pitchFamily="34" charset="-122"/>
                <a:ea typeface="微软雅黑" pitchFamily="34" charset="-122"/>
              </a:rPr>
              <a:t>问：客户发生工伤后如何报案？是跟工伤</a:t>
            </a:r>
            <a:r>
              <a:rPr lang="en-US" altLang="zh-CN" sz="1800" smtClean="0">
                <a:latin typeface="微软雅黑" pitchFamily="34" charset="-122"/>
                <a:ea typeface="微软雅黑" pitchFamily="34" charset="-122"/>
              </a:rPr>
              <a:t>e</a:t>
            </a:r>
            <a:r>
              <a:rPr lang="zh-CN" altLang="en-US" sz="1800" smtClean="0">
                <a:latin typeface="微软雅黑" pitchFamily="34" charset="-122"/>
                <a:ea typeface="微软雅黑" pitchFamily="34" charset="-122"/>
              </a:rPr>
              <a:t>站报案还是跟保险公司报案？</a:t>
            </a:r>
          </a:p>
          <a:p>
            <a:pPr>
              <a:buFontTx/>
              <a:buNone/>
            </a:pPr>
            <a:r>
              <a:rPr lang="zh-CN" altLang="en-US" sz="1800" smtClean="0">
                <a:latin typeface="微软雅黑" pitchFamily="34" charset="-122"/>
                <a:ea typeface="微软雅黑" pitchFamily="34" charset="-122"/>
              </a:rPr>
              <a:t>答：客户发生工伤后</a:t>
            </a:r>
            <a:r>
              <a:rPr lang="en-US" altLang="zh-CN" sz="1800" smtClean="0">
                <a:latin typeface="微软雅黑" pitchFamily="34" charset="-122"/>
                <a:ea typeface="微软雅黑" pitchFamily="34" charset="-122"/>
              </a:rPr>
              <a:t>,24</a:t>
            </a:r>
            <a:r>
              <a:rPr lang="zh-CN" altLang="en-US" sz="1800" smtClean="0">
                <a:latin typeface="微软雅黑" pitchFamily="34" charset="-122"/>
                <a:ea typeface="微软雅黑" pitchFamily="34" charset="-122"/>
              </a:rPr>
              <a:t>小时内向我们报案</a:t>
            </a:r>
            <a:r>
              <a:rPr lang="en-US" altLang="zh-CN"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由我们和客户沟通，我们会统一跟保险公   </a:t>
            </a:r>
          </a:p>
          <a:p>
            <a:pPr>
              <a:buFontTx/>
              <a:buNone/>
            </a:pPr>
            <a:r>
              <a:rPr lang="zh-CN" altLang="en-US" sz="1800" smtClean="0">
                <a:latin typeface="微软雅黑" pitchFamily="34" charset="-122"/>
                <a:ea typeface="微软雅黑" pitchFamily="34" charset="-122"/>
              </a:rPr>
              <a:t>      司报案，保险公司会安排查勘员</a:t>
            </a:r>
            <a:r>
              <a:rPr lang="en-US" altLang="zh-CN"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先跟我们联系，确认客户的地址、对接人电话，</a:t>
            </a:r>
          </a:p>
          <a:p>
            <a:pPr>
              <a:buFontTx/>
              <a:buNone/>
            </a:pPr>
            <a:r>
              <a:rPr lang="zh-CN" altLang="en-US" sz="1800" smtClean="0">
                <a:latin typeface="微软雅黑" pitchFamily="34" charset="-122"/>
                <a:ea typeface="微软雅黑" pitchFamily="34" charset="-122"/>
              </a:rPr>
              <a:t>      然后去查勘（勘查事故发生地、员工，住院的肯定去勘查现场，小数额的可能不 查）</a:t>
            </a:r>
          </a:p>
          <a:p>
            <a:pPr>
              <a:buFontTx/>
              <a:buNone/>
            </a:pPr>
            <a:r>
              <a:rPr lang="zh-CN" altLang="en-US" sz="1800" smtClean="0">
                <a:latin typeface="微软雅黑" pitchFamily="34" charset="-122"/>
                <a:ea typeface="微软雅黑" pitchFamily="34" charset="-122"/>
              </a:rPr>
              <a:t>问：投保人员的年龄限制？</a:t>
            </a:r>
          </a:p>
          <a:p>
            <a:pPr>
              <a:buFontTx/>
              <a:buNone/>
            </a:pPr>
            <a:r>
              <a:rPr lang="zh-CN" altLang="en-US" sz="1800" smtClean="0">
                <a:latin typeface="微软雅黑" pitchFamily="34" charset="-122"/>
                <a:ea typeface="微软雅黑" pitchFamily="34" charset="-122"/>
              </a:rPr>
              <a:t>答：男女同标准：</a:t>
            </a:r>
            <a:r>
              <a:rPr lang="en-US" altLang="zh-CN" sz="1800" smtClean="0">
                <a:latin typeface="微软雅黑" pitchFamily="34" charset="-122"/>
                <a:ea typeface="微软雅黑" pitchFamily="34" charset="-122"/>
              </a:rPr>
              <a:t>16</a:t>
            </a:r>
            <a:r>
              <a:rPr lang="zh-CN" altLang="en-US" sz="1800" smtClean="0">
                <a:latin typeface="微软雅黑" pitchFamily="34" charset="-122"/>
                <a:ea typeface="微软雅黑" pitchFamily="34" charset="-122"/>
              </a:rPr>
              <a:t>周岁</a:t>
            </a:r>
            <a:r>
              <a:rPr lang="en-US" altLang="zh-CN" sz="1800" smtClean="0">
                <a:latin typeface="微软雅黑" pitchFamily="34" charset="-122"/>
                <a:ea typeface="微软雅黑" pitchFamily="34" charset="-122"/>
              </a:rPr>
              <a:t>-70</a:t>
            </a:r>
            <a:r>
              <a:rPr lang="zh-CN" altLang="en-US" sz="1800" smtClean="0">
                <a:latin typeface="微软雅黑" pitchFamily="34" charset="-122"/>
                <a:ea typeface="微软雅黑" pitchFamily="34" charset="-122"/>
              </a:rPr>
              <a:t>周岁。</a:t>
            </a:r>
          </a:p>
          <a:p>
            <a:pPr>
              <a:buFontTx/>
              <a:buNone/>
            </a:pPr>
            <a:r>
              <a:rPr lang="zh-CN" altLang="en-US" sz="1800" smtClean="0">
                <a:latin typeface="微软雅黑" pitchFamily="34" charset="-122"/>
                <a:ea typeface="微软雅黑" pitchFamily="34" charset="-122"/>
              </a:rPr>
              <a:t>问：工伤认定情形是否跟工伤保险条例一样？</a:t>
            </a:r>
          </a:p>
          <a:p>
            <a:pPr>
              <a:buFontTx/>
              <a:buNone/>
            </a:pPr>
            <a:r>
              <a:rPr lang="zh-CN" altLang="en-US" sz="1800" smtClean="0">
                <a:latin typeface="微软雅黑" pitchFamily="34" charset="-122"/>
                <a:ea typeface="微软雅黑" pitchFamily="34" charset="-122"/>
              </a:rPr>
              <a:t>答：一样。</a:t>
            </a:r>
            <a:r>
              <a:rPr lang="en-US" altLang="zh-CN" sz="1800" smtClean="0">
                <a:latin typeface="微软雅黑" pitchFamily="34" charset="-122"/>
                <a:ea typeface="微软雅黑" pitchFamily="34" charset="-122"/>
                <a:hlinkClick r:id="rId2"/>
              </a:rPr>
              <a:t>《</a:t>
            </a:r>
            <a:r>
              <a:rPr lang="zh-CN" altLang="en-US" sz="1800" smtClean="0">
                <a:latin typeface="微软雅黑" pitchFamily="34" charset="-122"/>
                <a:ea typeface="微软雅黑" pitchFamily="34" charset="-122"/>
                <a:hlinkClick r:id="rId2"/>
              </a:rPr>
              <a:t>工伤保险条例</a:t>
            </a:r>
            <a:r>
              <a:rPr lang="en-US" altLang="zh-CN" sz="1800" smtClean="0">
                <a:latin typeface="微软雅黑" pitchFamily="34" charset="-122"/>
                <a:ea typeface="微软雅黑" pitchFamily="34" charset="-122"/>
                <a:hlinkClick r:id="rId2"/>
              </a:rPr>
              <a:t>》</a:t>
            </a:r>
            <a:endParaRPr lang="en-US" altLang="zh-CN" sz="1800" smtClean="0">
              <a:latin typeface="微软雅黑" pitchFamily="34" charset="-122"/>
              <a:ea typeface="微软雅黑" pitchFamily="34" charset="-122"/>
            </a:endParaRPr>
          </a:p>
          <a:p>
            <a:pPr>
              <a:buFontTx/>
              <a:buNone/>
            </a:pPr>
            <a:r>
              <a:rPr lang="zh-CN" altLang="en-US" sz="1800" smtClean="0">
                <a:latin typeface="微软雅黑" pitchFamily="34" charset="-122"/>
                <a:ea typeface="微软雅黑" pitchFamily="34" charset="-122"/>
              </a:rPr>
              <a:t>问：根据劳动法规定视同工伤和等同于工伤的情况是否按照此方案的报销标准执行？</a:t>
            </a:r>
          </a:p>
          <a:p>
            <a:pPr>
              <a:buFontTx/>
              <a:buNone/>
            </a:pPr>
            <a:r>
              <a:rPr lang="zh-CN" altLang="en-US" sz="1800" smtClean="0">
                <a:latin typeface="微软雅黑" pitchFamily="34" charset="-122"/>
                <a:ea typeface="微软雅黑" pitchFamily="34" charset="-122"/>
              </a:rPr>
              <a:t>答：是的。</a:t>
            </a:r>
            <a:endParaRPr lang="zh-CN" altLang="zh-CN" sz="1800" smtClean="0">
              <a:latin typeface="微软雅黑" pitchFamily="34" charset="-122"/>
              <a:ea typeface="微软雅黑"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9525" y="-4763"/>
            <a:ext cx="9151938" cy="868363"/>
          </a:xfrm>
          <a:prstGeom prst="rect">
            <a:avLst/>
          </a:prstGeom>
          <a:solidFill>
            <a:schemeClr val="hlink"/>
          </a:solidFill>
          <a:ln w="9525">
            <a:solidFill>
              <a:srgbClr val="000000"/>
            </a:solidFill>
            <a:miter lim="800000"/>
            <a:headEnd/>
            <a:tailEnd/>
          </a:ln>
        </p:spPr>
        <p:txBody>
          <a:bodyPr wrap="none" anchor="ctr"/>
          <a:lstStyle/>
          <a:p>
            <a:pPr algn="ctr">
              <a:buFont typeface="Arial" charset="0"/>
              <a:buNone/>
            </a:pPr>
            <a:endParaRPr lang="zh-CN" altLang="en-US">
              <a:solidFill>
                <a:srgbClr val="000066"/>
              </a:solidFill>
            </a:endParaRPr>
          </a:p>
          <a:p>
            <a:pPr algn="ctr">
              <a:buFont typeface="Arial" charset="0"/>
              <a:buNone/>
            </a:pPr>
            <a:r>
              <a:rPr lang="zh-CN" altLang="en-US" sz="2800" b="1">
                <a:solidFill>
                  <a:srgbClr val="FFFF00"/>
                </a:solidFill>
                <a:latin typeface="微软雅黑" pitchFamily="34" charset="-122"/>
                <a:ea typeface="微软雅黑" pitchFamily="34" charset="-122"/>
              </a:rPr>
              <a:t>哪些群体需要工伤</a:t>
            </a:r>
            <a:r>
              <a:rPr lang="en-US" altLang="zh-CN" sz="2800" b="1">
                <a:solidFill>
                  <a:srgbClr val="FFFF00"/>
                </a:solidFill>
                <a:latin typeface="微软雅黑" pitchFamily="34" charset="-122"/>
                <a:ea typeface="微软雅黑" pitchFamily="34" charset="-122"/>
              </a:rPr>
              <a:t>e</a:t>
            </a:r>
            <a:r>
              <a:rPr lang="zh-CN" altLang="en-US" sz="2800" b="1">
                <a:solidFill>
                  <a:srgbClr val="FFFF00"/>
                </a:solidFill>
                <a:latin typeface="微软雅黑" pitchFamily="34" charset="-122"/>
                <a:ea typeface="微软雅黑" pitchFamily="34" charset="-122"/>
              </a:rPr>
              <a:t>站？</a:t>
            </a:r>
          </a:p>
        </p:txBody>
      </p:sp>
      <p:sp>
        <p:nvSpPr>
          <p:cNvPr id="20482"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20483" name="Group 11"/>
          <p:cNvGrpSpPr>
            <a:grpSpLocks noChangeAspect="1"/>
          </p:cNvGrpSpPr>
          <p:nvPr/>
        </p:nvGrpSpPr>
        <p:grpSpPr bwMode="auto">
          <a:xfrm>
            <a:off x="219075" y="239713"/>
            <a:ext cx="300038" cy="304800"/>
            <a:chOff x="202" y="201"/>
            <a:chExt cx="252" cy="252"/>
          </a:xfrm>
        </p:grpSpPr>
        <p:sp>
          <p:nvSpPr>
            <p:cNvPr id="20497"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20498"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20499"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20500"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20501"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20484" name="泪滴形 2"/>
          <p:cNvSpPr>
            <a:spLocks/>
          </p:cNvSpPr>
          <p:nvPr/>
        </p:nvSpPr>
        <p:spPr bwMode="auto">
          <a:xfrm rot="8100000">
            <a:off x="901700" y="1641475"/>
            <a:ext cx="704850" cy="704850"/>
          </a:xfrm>
          <a:custGeom>
            <a:avLst/>
            <a:gdLst>
              <a:gd name="T0" fmla="*/ 0 w 705365"/>
              <a:gd name="T1" fmla="*/ 350372 h 705365"/>
              <a:gd name="T2" fmla="*/ 350372 w 705365"/>
              <a:gd name="T3" fmla="*/ 0 h 705365"/>
              <a:gd name="T4" fmla="*/ 700744 w 705365"/>
              <a:gd name="T5" fmla="*/ 0 h 705365"/>
              <a:gd name="T6" fmla="*/ 700744 w 705365"/>
              <a:gd name="T7" fmla="*/ 350372 h 705365"/>
              <a:gd name="T8" fmla="*/ 350372 w 705365"/>
              <a:gd name="T9" fmla="*/ 700745 h 705365"/>
              <a:gd name="T10" fmla="*/ -1 w 705365"/>
              <a:gd name="T11" fmla="*/ 350372 h 705365"/>
              <a:gd name="T12" fmla="*/ 0 w 705365"/>
              <a:gd name="T13" fmla="*/ 350372 h 705365"/>
              <a:gd name="T14" fmla="*/ 0 60000 65536"/>
              <a:gd name="T15" fmla="*/ 0 60000 65536"/>
              <a:gd name="T16" fmla="*/ 0 60000 65536"/>
              <a:gd name="T17" fmla="*/ 0 60000 65536"/>
              <a:gd name="T18" fmla="*/ 0 60000 65536"/>
              <a:gd name="T19" fmla="*/ 0 60000 65536"/>
              <a:gd name="T20" fmla="*/ 0 60000 65536"/>
              <a:gd name="T21" fmla="*/ 0 w 705365"/>
              <a:gd name="T22" fmla="*/ 0 h 705365"/>
              <a:gd name="T23" fmla="*/ 705365 w 705365"/>
              <a:gd name="T24" fmla="*/ 705365 h 705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5365" h="705365">
                <a:moveTo>
                  <a:pt x="0" y="352683"/>
                </a:moveTo>
                <a:cubicBezTo>
                  <a:pt x="0" y="157902"/>
                  <a:pt x="157902" y="0"/>
                  <a:pt x="352683" y="0"/>
                </a:cubicBezTo>
                <a:lnTo>
                  <a:pt x="705365" y="0"/>
                </a:lnTo>
                <a:lnTo>
                  <a:pt x="705365" y="352683"/>
                </a:lnTo>
                <a:cubicBezTo>
                  <a:pt x="705365" y="547464"/>
                  <a:pt x="547463" y="705366"/>
                  <a:pt x="352682" y="705366"/>
                </a:cubicBezTo>
                <a:cubicBezTo>
                  <a:pt x="157901" y="705366"/>
                  <a:pt x="-1" y="547464"/>
                  <a:pt x="-1" y="352683"/>
                </a:cubicBezTo>
                <a:lnTo>
                  <a:pt x="0" y="352683"/>
                </a:lnTo>
                <a:close/>
              </a:path>
            </a:pathLst>
          </a:custGeom>
          <a:solidFill>
            <a:schemeClr val="hlink"/>
          </a:solidFill>
          <a:ln w="28575" cap="flat" cmpd="sng">
            <a:solidFill>
              <a:srgbClr val="FFFF00"/>
            </a:solidFill>
            <a:prstDash val="solid"/>
            <a:round/>
            <a:headEnd type="none" w="med" len="med"/>
            <a:tailEnd type="none" w="med" len="med"/>
          </a:ln>
        </p:spPr>
        <p:txBody>
          <a:bodyPr/>
          <a:lstStyle/>
          <a:p>
            <a:endParaRPr lang="zh-CN" altLang="en-US"/>
          </a:p>
        </p:txBody>
      </p:sp>
      <p:sp>
        <p:nvSpPr>
          <p:cNvPr id="20485" name="文本框 3"/>
          <p:cNvSpPr txBox="1">
            <a:spLocks noChangeArrowheads="1"/>
          </p:cNvSpPr>
          <p:nvPr/>
        </p:nvSpPr>
        <p:spPr bwMode="auto">
          <a:xfrm>
            <a:off x="1052513" y="1709738"/>
            <a:ext cx="444500" cy="585787"/>
          </a:xfrm>
          <a:prstGeom prst="rect">
            <a:avLst/>
          </a:prstGeom>
          <a:noFill/>
          <a:ln w="9525">
            <a:noFill/>
            <a:miter lim="800000"/>
            <a:headEnd/>
            <a:tailEnd/>
          </a:ln>
        </p:spPr>
        <p:txBody>
          <a:bodyPr>
            <a:spAutoFit/>
          </a:bodyPr>
          <a:lstStyle/>
          <a:p>
            <a:pPr>
              <a:buFont typeface="Arial" charset="0"/>
              <a:buNone/>
            </a:pPr>
            <a:r>
              <a:rPr lang="en-US" altLang="zh-CN" sz="3200">
                <a:solidFill>
                  <a:schemeClr val="bg1"/>
                </a:solidFill>
                <a:latin typeface="Calibri" pitchFamily="34" charset="0"/>
              </a:rPr>
              <a:t>1</a:t>
            </a:r>
            <a:endParaRPr lang="zh-CN" altLang="en-US" sz="3200">
              <a:solidFill>
                <a:schemeClr val="bg1"/>
              </a:solidFill>
              <a:latin typeface="Calibri" pitchFamily="34" charset="0"/>
            </a:endParaRPr>
          </a:p>
        </p:txBody>
      </p:sp>
      <p:sp>
        <p:nvSpPr>
          <p:cNvPr id="20486" name="泪滴形 2"/>
          <p:cNvSpPr>
            <a:spLocks/>
          </p:cNvSpPr>
          <p:nvPr/>
        </p:nvSpPr>
        <p:spPr bwMode="auto">
          <a:xfrm rot="8100000">
            <a:off x="901700" y="2722563"/>
            <a:ext cx="704850" cy="704850"/>
          </a:xfrm>
          <a:custGeom>
            <a:avLst/>
            <a:gdLst>
              <a:gd name="T0" fmla="*/ 0 w 705365"/>
              <a:gd name="T1" fmla="*/ 350372 h 705365"/>
              <a:gd name="T2" fmla="*/ 350372 w 705365"/>
              <a:gd name="T3" fmla="*/ 0 h 705365"/>
              <a:gd name="T4" fmla="*/ 700744 w 705365"/>
              <a:gd name="T5" fmla="*/ 0 h 705365"/>
              <a:gd name="T6" fmla="*/ 700744 w 705365"/>
              <a:gd name="T7" fmla="*/ 350372 h 705365"/>
              <a:gd name="T8" fmla="*/ 350372 w 705365"/>
              <a:gd name="T9" fmla="*/ 700745 h 705365"/>
              <a:gd name="T10" fmla="*/ -1 w 705365"/>
              <a:gd name="T11" fmla="*/ 350372 h 705365"/>
              <a:gd name="T12" fmla="*/ 0 w 705365"/>
              <a:gd name="T13" fmla="*/ 350372 h 705365"/>
              <a:gd name="T14" fmla="*/ 0 60000 65536"/>
              <a:gd name="T15" fmla="*/ 0 60000 65536"/>
              <a:gd name="T16" fmla="*/ 0 60000 65536"/>
              <a:gd name="T17" fmla="*/ 0 60000 65536"/>
              <a:gd name="T18" fmla="*/ 0 60000 65536"/>
              <a:gd name="T19" fmla="*/ 0 60000 65536"/>
              <a:gd name="T20" fmla="*/ 0 60000 65536"/>
              <a:gd name="T21" fmla="*/ 0 w 705365"/>
              <a:gd name="T22" fmla="*/ 0 h 705365"/>
              <a:gd name="T23" fmla="*/ 705365 w 705365"/>
              <a:gd name="T24" fmla="*/ 705365 h 705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5365" h="705365">
                <a:moveTo>
                  <a:pt x="0" y="352683"/>
                </a:moveTo>
                <a:cubicBezTo>
                  <a:pt x="0" y="157902"/>
                  <a:pt x="157902" y="0"/>
                  <a:pt x="352683" y="0"/>
                </a:cubicBezTo>
                <a:lnTo>
                  <a:pt x="705365" y="0"/>
                </a:lnTo>
                <a:lnTo>
                  <a:pt x="705365" y="352683"/>
                </a:lnTo>
                <a:cubicBezTo>
                  <a:pt x="705365" y="547464"/>
                  <a:pt x="547463" y="705366"/>
                  <a:pt x="352682" y="705366"/>
                </a:cubicBezTo>
                <a:cubicBezTo>
                  <a:pt x="157901" y="705366"/>
                  <a:pt x="-1" y="547464"/>
                  <a:pt x="-1" y="352683"/>
                </a:cubicBezTo>
                <a:lnTo>
                  <a:pt x="0" y="352683"/>
                </a:lnTo>
                <a:close/>
              </a:path>
            </a:pathLst>
          </a:custGeom>
          <a:solidFill>
            <a:schemeClr val="hlink"/>
          </a:solidFill>
          <a:ln w="28575" cap="flat" cmpd="sng">
            <a:solidFill>
              <a:srgbClr val="FFFF00"/>
            </a:solidFill>
            <a:prstDash val="solid"/>
            <a:round/>
            <a:headEnd type="none" w="med" len="med"/>
            <a:tailEnd type="none" w="med" len="med"/>
          </a:ln>
        </p:spPr>
        <p:txBody>
          <a:bodyPr/>
          <a:lstStyle/>
          <a:p>
            <a:endParaRPr lang="zh-CN" altLang="en-US"/>
          </a:p>
        </p:txBody>
      </p:sp>
      <p:sp>
        <p:nvSpPr>
          <p:cNvPr id="20487" name="文本框 3"/>
          <p:cNvSpPr txBox="1">
            <a:spLocks noChangeArrowheads="1"/>
          </p:cNvSpPr>
          <p:nvPr/>
        </p:nvSpPr>
        <p:spPr bwMode="auto">
          <a:xfrm>
            <a:off x="1052513" y="2792413"/>
            <a:ext cx="444500" cy="585787"/>
          </a:xfrm>
          <a:prstGeom prst="rect">
            <a:avLst/>
          </a:prstGeom>
          <a:noFill/>
          <a:ln w="9525">
            <a:noFill/>
            <a:miter lim="800000"/>
            <a:headEnd/>
            <a:tailEnd/>
          </a:ln>
        </p:spPr>
        <p:txBody>
          <a:bodyPr>
            <a:spAutoFit/>
          </a:bodyPr>
          <a:lstStyle/>
          <a:p>
            <a:pPr>
              <a:buFont typeface="Arial" charset="0"/>
              <a:buNone/>
            </a:pPr>
            <a:r>
              <a:rPr lang="en-US" altLang="zh-CN" sz="3200">
                <a:solidFill>
                  <a:schemeClr val="bg1"/>
                </a:solidFill>
                <a:latin typeface="Calibri" pitchFamily="34" charset="0"/>
              </a:rPr>
              <a:t>2</a:t>
            </a:r>
            <a:endParaRPr lang="zh-CN" altLang="en-US" sz="3200">
              <a:solidFill>
                <a:schemeClr val="bg1"/>
              </a:solidFill>
              <a:latin typeface="Calibri" pitchFamily="34" charset="0"/>
            </a:endParaRPr>
          </a:p>
        </p:txBody>
      </p:sp>
      <p:sp>
        <p:nvSpPr>
          <p:cNvPr id="20488" name="泪滴形 2"/>
          <p:cNvSpPr>
            <a:spLocks/>
          </p:cNvSpPr>
          <p:nvPr/>
        </p:nvSpPr>
        <p:spPr bwMode="auto">
          <a:xfrm rot="8100000">
            <a:off x="901700" y="3862388"/>
            <a:ext cx="704850" cy="704850"/>
          </a:xfrm>
          <a:custGeom>
            <a:avLst/>
            <a:gdLst>
              <a:gd name="T0" fmla="*/ 0 w 705365"/>
              <a:gd name="T1" fmla="*/ 350372 h 705365"/>
              <a:gd name="T2" fmla="*/ 350372 w 705365"/>
              <a:gd name="T3" fmla="*/ 0 h 705365"/>
              <a:gd name="T4" fmla="*/ 700744 w 705365"/>
              <a:gd name="T5" fmla="*/ 0 h 705365"/>
              <a:gd name="T6" fmla="*/ 700744 w 705365"/>
              <a:gd name="T7" fmla="*/ 350372 h 705365"/>
              <a:gd name="T8" fmla="*/ 350372 w 705365"/>
              <a:gd name="T9" fmla="*/ 700745 h 705365"/>
              <a:gd name="T10" fmla="*/ -1 w 705365"/>
              <a:gd name="T11" fmla="*/ 350372 h 705365"/>
              <a:gd name="T12" fmla="*/ 0 w 705365"/>
              <a:gd name="T13" fmla="*/ 350372 h 705365"/>
              <a:gd name="T14" fmla="*/ 0 60000 65536"/>
              <a:gd name="T15" fmla="*/ 0 60000 65536"/>
              <a:gd name="T16" fmla="*/ 0 60000 65536"/>
              <a:gd name="T17" fmla="*/ 0 60000 65536"/>
              <a:gd name="T18" fmla="*/ 0 60000 65536"/>
              <a:gd name="T19" fmla="*/ 0 60000 65536"/>
              <a:gd name="T20" fmla="*/ 0 60000 65536"/>
              <a:gd name="T21" fmla="*/ 0 w 705365"/>
              <a:gd name="T22" fmla="*/ 0 h 705365"/>
              <a:gd name="T23" fmla="*/ 705365 w 705365"/>
              <a:gd name="T24" fmla="*/ 705365 h 705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5365" h="705365">
                <a:moveTo>
                  <a:pt x="0" y="352683"/>
                </a:moveTo>
                <a:cubicBezTo>
                  <a:pt x="0" y="157902"/>
                  <a:pt x="157902" y="0"/>
                  <a:pt x="352683" y="0"/>
                </a:cubicBezTo>
                <a:lnTo>
                  <a:pt x="705365" y="0"/>
                </a:lnTo>
                <a:lnTo>
                  <a:pt x="705365" y="352683"/>
                </a:lnTo>
                <a:cubicBezTo>
                  <a:pt x="705365" y="547464"/>
                  <a:pt x="547463" y="705366"/>
                  <a:pt x="352682" y="705366"/>
                </a:cubicBezTo>
                <a:cubicBezTo>
                  <a:pt x="157901" y="705366"/>
                  <a:pt x="-1" y="547464"/>
                  <a:pt x="-1" y="352683"/>
                </a:cubicBezTo>
                <a:lnTo>
                  <a:pt x="0" y="352683"/>
                </a:lnTo>
                <a:close/>
              </a:path>
            </a:pathLst>
          </a:custGeom>
          <a:solidFill>
            <a:schemeClr val="hlink"/>
          </a:solidFill>
          <a:ln w="28575" cap="flat" cmpd="sng">
            <a:solidFill>
              <a:srgbClr val="FFFF00"/>
            </a:solidFill>
            <a:prstDash val="solid"/>
            <a:round/>
            <a:headEnd type="none" w="med" len="med"/>
            <a:tailEnd type="none" w="med" len="med"/>
          </a:ln>
        </p:spPr>
        <p:txBody>
          <a:bodyPr/>
          <a:lstStyle/>
          <a:p>
            <a:endParaRPr lang="zh-CN" altLang="en-US"/>
          </a:p>
        </p:txBody>
      </p:sp>
      <p:sp>
        <p:nvSpPr>
          <p:cNvPr id="20489" name="文本框 3"/>
          <p:cNvSpPr txBox="1">
            <a:spLocks noChangeArrowheads="1"/>
          </p:cNvSpPr>
          <p:nvPr/>
        </p:nvSpPr>
        <p:spPr bwMode="auto">
          <a:xfrm>
            <a:off x="1052513" y="3930650"/>
            <a:ext cx="444500" cy="585788"/>
          </a:xfrm>
          <a:prstGeom prst="rect">
            <a:avLst/>
          </a:prstGeom>
          <a:noFill/>
          <a:ln w="9525">
            <a:noFill/>
            <a:miter lim="800000"/>
            <a:headEnd/>
            <a:tailEnd/>
          </a:ln>
        </p:spPr>
        <p:txBody>
          <a:bodyPr>
            <a:spAutoFit/>
          </a:bodyPr>
          <a:lstStyle/>
          <a:p>
            <a:pPr>
              <a:buFont typeface="Arial" charset="0"/>
              <a:buNone/>
            </a:pPr>
            <a:r>
              <a:rPr lang="en-US" altLang="zh-CN" sz="3200">
                <a:solidFill>
                  <a:schemeClr val="bg1"/>
                </a:solidFill>
                <a:latin typeface="Calibri" pitchFamily="34" charset="0"/>
              </a:rPr>
              <a:t>3</a:t>
            </a:r>
            <a:endParaRPr lang="zh-CN" altLang="en-US" sz="3200">
              <a:solidFill>
                <a:schemeClr val="bg1"/>
              </a:solidFill>
              <a:latin typeface="Calibri" pitchFamily="34" charset="0"/>
            </a:endParaRPr>
          </a:p>
        </p:txBody>
      </p:sp>
      <p:sp>
        <p:nvSpPr>
          <p:cNvPr id="20490" name="文本框 12"/>
          <p:cNvSpPr txBox="1">
            <a:spLocks noChangeArrowheads="1"/>
          </p:cNvSpPr>
          <p:nvPr/>
        </p:nvSpPr>
        <p:spPr bwMode="auto">
          <a:xfrm>
            <a:off x="1801813" y="1557338"/>
            <a:ext cx="7523162" cy="1006475"/>
          </a:xfrm>
          <a:prstGeom prst="rect">
            <a:avLst/>
          </a:prstGeom>
          <a:noFill/>
          <a:ln w="9525">
            <a:noFill/>
            <a:miter lim="800000"/>
            <a:headEnd/>
            <a:tailEnd/>
          </a:ln>
        </p:spPr>
        <p:txBody>
          <a:bodyPr>
            <a:spAutoFit/>
          </a:bodyPr>
          <a:lstStyle/>
          <a:p>
            <a:pPr>
              <a:buFont typeface="Arial" charset="0"/>
              <a:buNone/>
            </a:pPr>
            <a:r>
              <a:rPr lang="zh-CN" altLang="en-US" sz="2000">
                <a:latin typeface="微软雅黑" pitchFamily="34" charset="-122"/>
                <a:ea typeface="微软雅黑" pitchFamily="34" charset="-122"/>
              </a:rPr>
              <a:t>已经达到法定退休年龄的人员；在校学生实习；在异地有参保，不愿意在当地参保的外来务工人员；其他单位内退、停薪留职、放长假、待岗人员； </a:t>
            </a:r>
          </a:p>
        </p:txBody>
      </p:sp>
      <p:sp>
        <p:nvSpPr>
          <p:cNvPr id="20491" name="文本框 12"/>
          <p:cNvSpPr txBox="1">
            <a:spLocks noChangeArrowheads="1"/>
          </p:cNvSpPr>
          <p:nvPr/>
        </p:nvSpPr>
        <p:spPr bwMode="auto">
          <a:xfrm>
            <a:off x="1800225" y="2781300"/>
            <a:ext cx="7524750" cy="701675"/>
          </a:xfrm>
          <a:prstGeom prst="rect">
            <a:avLst/>
          </a:prstGeom>
          <a:noFill/>
          <a:ln w="9525">
            <a:noFill/>
            <a:miter lim="800000"/>
            <a:headEnd/>
            <a:tailEnd/>
          </a:ln>
        </p:spPr>
        <p:txBody>
          <a:bodyPr>
            <a:spAutoFit/>
          </a:bodyPr>
          <a:lstStyle/>
          <a:p>
            <a:pPr>
              <a:buFont typeface="Arial" charset="0"/>
              <a:buNone/>
            </a:pPr>
            <a:r>
              <a:rPr lang="zh-CN" altLang="en-US" sz="2000">
                <a:latin typeface="微软雅黑" pitchFamily="34" charset="-122"/>
                <a:ea typeface="微软雅黑" pitchFamily="34" charset="-122"/>
              </a:rPr>
              <a:t>兼职、小时工等灵活用工的人员；季节性、短期性用工的人员；因各种原因无法或不能为缴纳社会保险的群体；  </a:t>
            </a:r>
          </a:p>
        </p:txBody>
      </p:sp>
      <p:sp>
        <p:nvSpPr>
          <p:cNvPr id="20492" name="文本框 12"/>
          <p:cNvSpPr txBox="1">
            <a:spLocks noChangeArrowheads="1"/>
          </p:cNvSpPr>
          <p:nvPr/>
        </p:nvSpPr>
        <p:spPr bwMode="auto">
          <a:xfrm>
            <a:off x="1835150" y="3933825"/>
            <a:ext cx="7058025" cy="641350"/>
          </a:xfrm>
          <a:prstGeom prst="rect">
            <a:avLst/>
          </a:prstGeom>
          <a:noFill/>
          <a:ln w="9525">
            <a:noFill/>
            <a:miter lim="800000"/>
            <a:headEnd/>
            <a:tailEnd/>
          </a:ln>
        </p:spPr>
        <p:txBody>
          <a:bodyPr>
            <a:spAutoFit/>
          </a:bodyPr>
          <a:lstStyle/>
          <a:p>
            <a:r>
              <a:rPr lang="en-US" altLang="zh-CN">
                <a:latin typeface="微软雅黑" pitchFamily="34" charset="-122"/>
                <a:ea typeface="微软雅黑" pitchFamily="34" charset="-122"/>
              </a:rPr>
              <a:t>40/50</a:t>
            </a:r>
            <a:r>
              <a:rPr lang="zh-CN" altLang="en-US">
                <a:latin typeface="微软雅黑" pitchFamily="34" charset="-122"/>
                <a:ea typeface="微软雅黑" pitchFamily="34" charset="-122"/>
              </a:rPr>
              <a:t>不能或不愿参保的群体；为合同工缴纳的意外伤害、工伤的补充保险；其他的灵活派遣或灵活用工群体。</a:t>
            </a:r>
          </a:p>
        </p:txBody>
      </p:sp>
      <p:sp>
        <p:nvSpPr>
          <p:cNvPr id="20493" name="泪滴形 2"/>
          <p:cNvSpPr>
            <a:spLocks/>
          </p:cNvSpPr>
          <p:nvPr/>
        </p:nvSpPr>
        <p:spPr bwMode="auto">
          <a:xfrm rot="8100000">
            <a:off x="936625" y="5029200"/>
            <a:ext cx="704850" cy="704850"/>
          </a:xfrm>
          <a:custGeom>
            <a:avLst/>
            <a:gdLst>
              <a:gd name="T0" fmla="*/ 0 w 705365"/>
              <a:gd name="T1" fmla="*/ 350372 h 705365"/>
              <a:gd name="T2" fmla="*/ 350372 w 705365"/>
              <a:gd name="T3" fmla="*/ 0 h 705365"/>
              <a:gd name="T4" fmla="*/ 700744 w 705365"/>
              <a:gd name="T5" fmla="*/ 0 h 705365"/>
              <a:gd name="T6" fmla="*/ 700744 w 705365"/>
              <a:gd name="T7" fmla="*/ 350372 h 705365"/>
              <a:gd name="T8" fmla="*/ 350372 w 705365"/>
              <a:gd name="T9" fmla="*/ 700745 h 705365"/>
              <a:gd name="T10" fmla="*/ -1 w 705365"/>
              <a:gd name="T11" fmla="*/ 350372 h 705365"/>
              <a:gd name="T12" fmla="*/ 0 w 705365"/>
              <a:gd name="T13" fmla="*/ 350372 h 705365"/>
              <a:gd name="T14" fmla="*/ 0 60000 65536"/>
              <a:gd name="T15" fmla="*/ 0 60000 65536"/>
              <a:gd name="T16" fmla="*/ 0 60000 65536"/>
              <a:gd name="T17" fmla="*/ 0 60000 65536"/>
              <a:gd name="T18" fmla="*/ 0 60000 65536"/>
              <a:gd name="T19" fmla="*/ 0 60000 65536"/>
              <a:gd name="T20" fmla="*/ 0 60000 65536"/>
              <a:gd name="T21" fmla="*/ 0 w 705365"/>
              <a:gd name="T22" fmla="*/ 0 h 705365"/>
              <a:gd name="T23" fmla="*/ 705365 w 705365"/>
              <a:gd name="T24" fmla="*/ 705365 h 705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5365" h="705365">
                <a:moveTo>
                  <a:pt x="0" y="352683"/>
                </a:moveTo>
                <a:cubicBezTo>
                  <a:pt x="0" y="157902"/>
                  <a:pt x="157902" y="0"/>
                  <a:pt x="352683" y="0"/>
                </a:cubicBezTo>
                <a:lnTo>
                  <a:pt x="705365" y="0"/>
                </a:lnTo>
                <a:lnTo>
                  <a:pt x="705365" y="352683"/>
                </a:lnTo>
                <a:cubicBezTo>
                  <a:pt x="705365" y="547464"/>
                  <a:pt x="547463" y="705366"/>
                  <a:pt x="352682" y="705366"/>
                </a:cubicBezTo>
                <a:cubicBezTo>
                  <a:pt x="157901" y="705366"/>
                  <a:pt x="-1" y="547464"/>
                  <a:pt x="-1" y="352683"/>
                </a:cubicBezTo>
                <a:lnTo>
                  <a:pt x="0" y="352683"/>
                </a:lnTo>
                <a:close/>
              </a:path>
            </a:pathLst>
          </a:custGeom>
          <a:solidFill>
            <a:schemeClr val="hlink"/>
          </a:solidFill>
          <a:ln w="28575" cap="flat" cmpd="sng">
            <a:solidFill>
              <a:srgbClr val="FFFF00"/>
            </a:solidFill>
            <a:prstDash val="solid"/>
            <a:round/>
            <a:headEnd type="none" w="med" len="med"/>
            <a:tailEnd type="none" w="med" len="med"/>
          </a:ln>
        </p:spPr>
        <p:txBody>
          <a:bodyPr/>
          <a:lstStyle/>
          <a:p>
            <a:endParaRPr lang="zh-CN" altLang="en-US"/>
          </a:p>
        </p:txBody>
      </p:sp>
      <p:sp>
        <p:nvSpPr>
          <p:cNvPr id="20494" name="文本框 3"/>
          <p:cNvSpPr txBox="1">
            <a:spLocks noChangeArrowheads="1"/>
          </p:cNvSpPr>
          <p:nvPr/>
        </p:nvSpPr>
        <p:spPr bwMode="auto">
          <a:xfrm>
            <a:off x="1087438" y="5097463"/>
            <a:ext cx="444500" cy="585787"/>
          </a:xfrm>
          <a:prstGeom prst="rect">
            <a:avLst/>
          </a:prstGeom>
          <a:noFill/>
          <a:ln w="9525">
            <a:noFill/>
            <a:miter lim="800000"/>
            <a:headEnd/>
            <a:tailEnd/>
          </a:ln>
        </p:spPr>
        <p:txBody>
          <a:bodyPr>
            <a:spAutoFit/>
          </a:bodyPr>
          <a:lstStyle/>
          <a:p>
            <a:pPr>
              <a:buFont typeface="Arial" charset="0"/>
              <a:buNone/>
            </a:pPr>
            <a:r>
              <a:rPr lang="en-US" altLang="zh-CN" sz="3200">
                <a:solidFill>
                  <a:schemeClr val="bg1"/>
                </a:solidFill>
                <a:latin typeface="Calibri" pitchFamily="34" charset="0"/>
              </a:rPr>
              <a:t>4</a:t>
            </a:r>
            <a:endParaRPr lang="zh-CN" altLang="en-US" sz="3200">
              <a:solidFill>
                <a:schemeClr val="bg1"/>
              </a:solidFill>
              <a:latin typeface="Calibri" pitchFamily="34" charset="0"/>
            </a:endParaRPr>
          </a:p>
        </p:txBody>
      </p:sp>
      <p:sp>
        <p:nvSpPr>
          <p:cNvPr id="20495" name="文本框 12"/>
          <p:cNvSpPr txBox="1">
            <a:spLocks noChangeArrowheads="1"/>
          </p:cNvSpPr>
          <p:nvPr/>
        </p:nvSpPr>
        <p:spPr bwMode="auto">
          <a:xfrm>
            <a:off x="1727200" y="4941888"/>
            <a:ext cx="7381875" cy="884237"/>
          </a:xfrm>
          <a:prstGeom prst="rect">
            <a:avLst/>
          </a:prstGeom>
          <a:noFill/>
          <a:ln w="9525">
            <a:noFill/>
            <a:miter lim="800000"/>
            <a:headEnd/>
            <a:tailEnd/>
          </a:ln>
        </p:spPr>
        <p:txBody>
          <a:bodyPr>
            <a:spAutoFit/>
          </a:bodyPr>
          <a:lstStyle/>
          <a:p>
            <a:pPr>
              <a:buFont typeface="Arial" charset="0"/>
              <a:buNone/>
            </a:pPr>
            <a:r>
              <a:rPr lang="en-US" altLang="zh-CN" sz="3200">
                <a:latin typeface="微软雅黑" pitchFamily="34" charset="-122"/>
                <a:ea typeface="微软雅黑" pitchFamily="34" charset="-122"/>
              </a:rPr>
              <a:t> </a:t>
            </a:r>
            <a:r>
              <a:rPr lang="zh-CN" altLang="en-US" sz="2000">
                <a:latin typeface="微软雅黑" pitchFamily="34" charset="-122"/>
                <a:ea typeface="微软雅黑" pitchFamily="34" charset="-122"/>
              </a:rPr>
              <a:t>新入职员工试用期内未参加社保的企事业单位；流动性较大未</a:t>
            </a:r>
          </a:p>
          <a:p>
            <a:pPr>
              <a:buFont typeface="Arial" charset="0"/>
              <a:buNone/>
            </a:pPr>
            <a:r>
              <a:rPr lang="zh-CN" altLang="en-US" sz="2000">
                <a:latin typeface="微软雅黑" pitchFamily="34" charset="-122"/>
                <a:ea typeface="微软雅黑" pitchFamily="34" charset="-122"/>
              </a:rPr>
              <a:t>  参加社保的企事业单位；关注员工非工伤意外的企事业单位</a:t>
            </a:r>
          </a:p>
        </p:txBody>
      </p:sp>
      <p:sp>
        <p:nvSpPr>
          <p:cNvPr id="3" name="矩形 2"/>
          <p:cNvSpPr/>
          <p:nvPr/>
        </p:nvSpPr>
        <p:spPr>
          <a:xfrm>
            <a:off x="5651500" y="2708275"/>
            <a:ext cx="1873250"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ChangeArrowheads="1"/>
          </p:cNvSpPr>
          <p:nvPr/>
        </p:nvSpPr>
        <p:spPr bwMode="auto">
          <a:xfrm>
            <a:off x="0" y="-365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工伤</a:t>
            </a:r>
            <a:r>
              <a:rPr lang="en-US" altLang="zh-CN" sz="2800" b="1">
                <a:solidFill>
                  <a:srgbClr val="FFFF00"/>
                </a:solidFill>
                <a:ea typeface="微软雅黑" pitchFamily="34" charset="-122"/>
              </a:rPr>
              <a:t>e</a:t>
            </a:r>
            <a:r>
              <a:rPr lang="zh-CN" altLang="en-US" sz="2800" b="1">
                <a:solidFill>
                  <a:srgbClr val="FFFF00"/>
                </a:solidFill>
                <a:ea typeface="微软雅黑" pitchFamily="34" charset="-122"/>
              </a:rPr>
              <a:t>站产品问答</a:t>
            </a:r>
          </a:p>
        </p:txBody>
      </p:sp>
      <p:sp>
        <p:nvSpPr>
          <p:cNvPr id="51202"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51203" name="Group 11"/>
          <p:cNvGrpSpPr>
            <a:grpSpLocks noChangeAspect="1"/>
          </p:cNvGrpSpPr>
          <p:nvPr/>
        </p:nvGrpSpPr>
        <p:grpSpPr bwMode="auto">
          <a:xfrm>
            <a:off x="219075" y="239713"/>
            <a:ext cx="300038" cy="304800"/>
            <a:chOff x="202" y="201"/>
            <a:chExt cx="252" cy="252"/>
          </a:xfrm>
        </p:grpSpPr>
        <p:sp>
          <p:nvSpPr>
            <p:cNvPr id="51205"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51206"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51207"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51208"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51209"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51204" name="内容占位符 2"/>
          <p:cNvSpPr>
            <a:spLocks noGrp="1"/>
          </p:cNvSpPr>
          <p:nvPr>
            <p:ph idx="4294967295"/>
          </p:nvPr>
        </p:nvSpPr>
        <p:spPr>
          <a:xfrm>
            <a:off x="214313" y="981075"/>
            <a:ext cx="8718550" cy="5543550"/>
          </a:xfrm>
        </p:spPr>
        <p:txBody>
          <a:bodyPr/>
          <a:lstStyle/>
          <a:p>
            <a:pPr>
              <a:buFontTx/>
              <a:buNone/>
            </a:pPr>
            <a:r>
              <a:rPr lang="zh-CN" altLang="zh-CN" sz="1800" smtClean="0">
                <a:latin typeface="微软雅黑" pitchFamily="34" charset="-122"/>
                <a:ea typeface="微软雅黑" pitchFamily="34" charset="-122"/>
              </a:rPr>
              <a:t>问：报销的药品目录是否跟国家的工伤药品目录一样？</a:t>
            </a:r>
          </a:p>
          <a:p>
            <a:pPr>
              <a:buFontTx/>
              <a:buNone/>
            </a:pPr>
            <a:r>
              <a:rPr lang="zh-CN" altLang="zh-CN" sz="1800" smtClean="0">
                <a:latin typeface="微软雅黑" pitchFamily="34" charset="-122"/>
                <a:ea typeface="微软雅黑" pitchFamily="34" charset="-122"/>
              </a:rPr>
              <a:t>答：一样。</a:t>
            </a:r>
          </a:p>
          <a:p>
            <a:pPr>
              <a:buFontTx/>
              <a:buNone/>
            </a:pPr>
            <a:r>
              <a:rPr lang="zh-CN" altLang="zh-CN" sz="1800" smtClean="0">
                <a:latin typeface="微软雅黑" pitchFamily="34" charset="-122"/>
                <a:ea typeface="微软雅黑" pitchFamily="34" charset="-122"/>
              </a:rPr>
              <a:t>问：如果以后客户找不到我们了，直接拿着保单去找保险公司理赔是否能实现？</a:t>
            </a:r>
          </a:p>
          <a:p>
            <a:pPr>
              <a:buFontTx/>
              <a:buNone/>
            </a:pPr>
            <a:r>
              <a:rPr lang="zh-CN" altLang="zh-CN" sz="1800" smtClean="0">
                <a:latin typeface="微软雅黑" pitchFamily="34" charset="-122"/>
                <a:ea typeface="微软雅黑" pitchFamily="34" charset="-122"/>
              </a:rPr>
              <a:t>答：我们和员工是共同被保险人，员工可以直接找此保险公司理赔。</a:t>
            </a:r>
          </a:p>
          <a:p>
            <a:pPr>
              <a:buFontTx/>
              <a:buNone/>
            </a:pPr>
            <a:r>
              <a:rPr lang="zh-CN" altLang="zh-CN" sz="1800" smtClean="0">
                <a:latin typeface="微软雅黑" pitchFamily="34" charset="-122"/>
                <a:ea typeface="微软雅黑" pitchFamily="34" charset="-122"/>
              </a:rPr>
              <a:t>问：我们是否给客户开具发票？</a:t>
            </a:r>
          </a:p>
          <a:p>
            <a:pPr>
              <a:buFontTx/>
              <a:buNone/>
            </a:pPr>
            <a:r>
              <a:rPr lang="zh-CN" altLang="zh-CN" sz="1800" smtClean="0">
                <a:latin typeface="微软雅黑" pitchFamily="34" charset="-122"/>
                <a:ea typeface="微软雅黑" pitchFamily="34" charset="-122"/>
              </a:rPr>
              <a:t>答：开具发票，开服务费，保险代理费</a:t>
            </a:r>
          </a:p>
          <a:p>
            <a:pPr>
              <a:buFontTx/>
              <a:buNone/>
            </a:pPr>
            <a:r>
              <a:rPr lang="zh-CN" altLang="zh-CN" sz="1800" smtClean="0">
                <a:latin typeface="微软雅黑" pitchFamily="34" charset="-122"/>
                <a:ea typeface="微软雅黑" pitchFamily="34" charset="-122"/>
              </a:rPr>
              <a:t>问：发生工伤后是否需要去指定医院就医？</a:t>
            </a:r>
          </a:p>
          <a:p>
            <a:pPr>
              <a:buFontTx/>
              <a:buNone/>
            </a:pPr>
            <a:r>
              <a:rPr lang="zh-CN" altLang="zh-CN" sz="1800" smtClean="0">
                <a:latin typeface="微软雅黑" pitchFamily="34" charset="-122"/>
                <a:ea typeface="微软雅黑" pitchFamily="34" charset="-122"/>
              </a:rPr>
              <a:t>答：不需要，去乡镇以上正规医院就医（医保定点医院），能够开正规发票（发票上两个章，一个医院财务章，一个地方税务章）。</a:t>
            </a:r>
            <a:endParaRPr lang="zh-CN" altLang="en-US" sz="1800" smtClean="0">
              <a:latin typeface="微软雅黑" pitchFamily="34" charset="-122"/>
              <a:ea typeface="微软雅黑" pitchFamily="34" charset="-122"/>
            </a:endParaRPr>
          </a:p>
          <a:p>
            <a:pPr>
              <a:buFontTx/>
              <a:buNone/>
            </a:pPr>
            <a:r>
              <a:rPr lang="zh-CN" altLang="zh-CN" sz="1800" smtClean="0">
                <a:latin typeface="微软雅黑" pitchFamily="34" charset="-122"/>
                <a:ea typeface="微软雅黑" pitchFamily="34" charset="-122"/>
              </a:rPr>
              <a:t>问</a:t>
            </a:r>
            <a:r>
              <a:rPr lang="en-US" altLang="zh-CN" sz="1800" smtClean="0">
                <a:latin typeface="微软雅黑" pitchFamily="34" charset="-122"/>
                <a:ea typeface="微软雅黑" pitchFamily="34" charset="-122"/>
              </a:rPr>
              <a:t>: </a:t>
            </a:r>
            <a:r>
              <a:rPr lang="zh-CN" altLang="en-US" sz="1800" smtClean="0">
                <a:latin typeface="微软雅黑" pitchFamily="34" charset="-122"/>
                <a:ea typeface="微软雅黑" pitchFamily="34" charset="-122"/>
              </a:rPr>
              <a:t>员工按什么标准进行劳动能力鉴定？</a:t>
            </a:r>
          </a:p>
          <a:p>
            <a:pPr>
              <a:buFontTx/>
              <a:buNone/>
            </a:pPr>
            <a:r>
              <a:rPr lang="zh-CN" altLang="en-US" sz="1800" smtClean="0">
                <a:latin typeface="微软雅黑" pitchFamily="34" charset="-122"/>
                <a:ea typeface="微软雅黑" pitchFamily="34" charset="-122"/>
              </a:rPr>
              <a:t>答</a:t>
            </a:r>
            <a:r>
              <a:rPr lang="en-US" altLang="zh-CN" sz="1800" smtClean="0">
                <a:latin typeface="微软雅黑" pitchFamily="34" charset="-122"/>
                <a:ea typeface="微软雅黑" pitchFamily="34" charset="-122"/>
              </a:rPr>
              <a:t>: </a:t>
            </a:r>
            <a:r>
              <a:rPr lang="zh-CN" altLang="en-US" sz="1800" smtClean="0">
                <a:latin typeface="微软雅黑" pitchFamily="34" charset="-122"/>
                <a:ea typeface="微软雅黑" pitchFamily="34" charset="-122"/>
              </a:rPr>
              <a:t>评残标准按照</a:t>
            </a:r>
            <a:r>
              <a:rPr lang="en-US" altLang="zh-CN" sz="1800" smtClean="0">
                <a:latin typeface="微软雅黑" pitchFamily="34" charset="-122"/>
                <a:ea typeface="微软雅黑" pitchFamily="34" charset="-122"/>
              </a:rPr>
              <a:t>GB/T161802014</a:t>
            </a:r>
            <a:r>
              <a:rPr lang="zh-CN" altLang="en-US" sz="1800" smtClean="0">
                <a:latin typeface="微软雅黑" pitchFamily="34" charset="-122"/>
                <a:ea typeface="微软雅黑" pitchFamily="34" charset="-122"/>
              </a:rPr>
              <a:t>执行（职工工伤与职业病致残程度鉴定标准</a:t>
            </a:r>
            <a:r>
              <a:rPr lang="en-US" altLang="zh-CN"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a:t>
            </a:r>
          </a:p>
          <a:p>
            <a:pPr>
              <a:buFontTx/>
              <a:buNone/>
            </a:pPr>
            <a:r>
              <a:rPr lang="zh-CN" altLang="en-US" sz="1800" smtClean="0">
                <a:latin typeface="微软雅黑" pitchFamily="34" charset="-122"/>
                <a:ea typeface="微软雅黑" pitchFamily="34" charset="-122"/>
              </a:rPr>
              <a:t>问：发生工伤之后谁来考察现场？</a:t>
            </a:r>
          </a:p>
          <a:p>
            <a:pPr>
              <a:buFontTx/>
              <a:buNone/>
            </a:pPr>
            <a:r>
              <a:rPr lang="zh-CN" altLang="en-US" sz="1800" smtClean="0">
                <a:latin typeface="微软雅黑" pitchFamily="34" charset="-122"/>
                <a:ea typeface="微软雅黑" pitchFamily="34" charset="-122"/>
              </a:rPr>
              <a:t>答：保险公司</a:t>
            </a:r>
          </a:p>
          <a:p>
            <a:pPr>
              <a:buFontTx/>
              <a:buNone/>
            </a:pPr>
            <a:r>
              <a:rPr lang="zh-CN" altLang="en-US" sz="1800" smtClean="0">
                <a:latin typeface="微软雅黑" pitchFamily="34" charset="-122"/>
                <a:ea typeface="微软雅黑" pitchFamily="34" charset="-122"/>
              </a:rPr>
              <a:t>问：高危行业投保都包含哪些行业和工种？保障额度多少？保费多少？</a:t>
            </a:r>
          </a:p>
          <a:p>
            <a:pPr>
              <a:buFontTx/>
              <a:buNone/>
            </a:pPr>
            <a:r>
              <a:rPr lang="zh-CN" altLang="en-US" sz="1800" smtClean="0">
                <a:latin typeface="微软雅黑" pitchFamily="34" charset="-122"/>
                <a:ea typeface="微软雅黑" pitchFamily="34" charset="-122"/>
              </a:rPr>
              <a:t>答：高危行业包括</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、建筑工程业</a:t>
            </a:r>
            <a:r>
              <a:rPr lang="en-US" altLang="zh-CN"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土木工程、道路铺设、装潢业）</a:t>
            </a:r>
            <a:r>
              <a:rPr lang="en-US" altLang="zh-CN" sz="1800" smtClean="0">
                <a:latin typeface="微软雅黑" pitchFamily="34" charset="-122"/>
                <a:ea typeface="微软雅黑" pitchFamily="34" charset="-122"/>
              </a:rPr>
              <a:t>2</a:t>
            </a:r>
            <a:r>
              <a:rPr lang="zh-CN" altLang="en-US" sz="1800" smtClean="0">
                <a:latin typeface="微软雅黑" pitchFamily="34" charset="-122"/>
                <a:ea typeface="微软雅黑" pitchFamily="34" charset="-122"/>
              </a:rPr>
              <a:t>、交通运输业（陆运、铁路）</a:t>
            </a:r>
            <a:r>
              <a:rPr lang="en-US" altLang="zh-CN" sz="1800" smtClean="0">
                <a:latin typeface="微软雅黑" pitchFamily="34" charset="-122"/>
                <a:ea typeface="微软雅黑" pitchFamily="34" charset="-122"/>
              </a:rPr>
              <a:t>3</a:t>
            </a:r>
            <a:r>
              <a:rPr lang="zh-CN" altLang="en-US" sz="1800" smtClean="0">
                <a:latin typeface="微软雅黑" pitchFamily="34" charset="-122"/>
                <a:ea typeface="微软雅黑" pitchFamily="34" charset="-122"/>
              </a:rPr>
              <a:t>、特种制造业（钢铁业、塑胶橡胶业）</a:t>
            </a:r>
            <a:r>
              <a:rPr lang="en-US" altLang="zh-CN" sz="1800" smtClean="0">
                <a:latin typeface="微软雅黑" pitchFamily="34" charset="-122"/>
                <a:ea typeface="微软雅黑" pitchFamily="34" charset="-122"/>
              </a:rPr>
              <a:t>4</a:t>
            </a:r>
            <a:r>
              <a:rPr lang="zh-CN" altLang="en-US" sz="1800" smtClean="0">
                <a:latin typeface="微软雅黑" pitchFamily="34" charset="-122"/>
                <a:ea typeface="微软雅黑" pitchFamily="34" charset="-122"/>
              </a:rPr>
              <a:t>、部分公共事业（指邮政、快递、电信、电力安装、燃气热力）</a:t>
            </a:r>
            <a:r>
              <a:rPr lang="en-US" altLang="zh-CN" sz="1800" smtClean="0">
                <a:latin typeface="微软雅黑" pitchFamily="34" charset="-122"/>
                <a:ea typeface="微软雅黑" pitchFamily="34" charset="-122"/>
              </a:rPr>
              <a:t>5</a:t>
            </a:r>
            <a:r>
              <a:rPr lang="zh-CN" altLang="en-US" sz="1800" smtClean="0">
                <a:latin typeface="微软雅黑" pitchFamily="34" charset="-122"/>
                <a:ea typeface="微软雅黑" pitchFamily="34" charset="-122"/>
              </a:rPr>
              <a:t>、石油化工行业（钻探、化学）</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ChangeArrowheads="1"/>
          </p:cNvSpPr>
          <p:nvPr/>
        </p:nvSpPr>
        <p:spPr bwMode="auto">
          <a:xfrm>
            <a:off x="0" y="-365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工伤</a:t>
            </a:r>
            <a:r>
              <a:rPr lang="en-US" altLang="zh-CN" sz="2800" b="1">
                <a:solidFill>
                  <a:srgbClr val="FFFF00"/>
                </a:solidFill>
                <a:ea typeface="微软雅黑" pitchFamily="34" charset="-122"/>
              </a:rPr>
              <a:t>e</a:t>
            </a:r>
            <a:r>
              <a:rPr lang="zh-CN" altLang="en-US" sz="2800" b="1">
                <a:solidFill>
                  <a:srgbClr val="FFFF00"/>
                </a:solidFill>
                <a:ea typeface="微软雅黑" pitchFamily="34" charset="-122"/>
              </a:rPr>
              <a:t>站产品问答</a:t>
            </a:r>
          </a:p>
        </p:txBody>
      </p:sp>
      <p:sp>
        <p:nvSpPr>
          <p:cNvPr id="52226"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52227" name="Group 11"/>
          <p:cNvGrpSpPr>
            <a:grpSpLocks noChangeAspect="1"/>
          </p:cNvGrpSpPr>
          <p:nvPr/>
        </p:nvGrpSpPr>
        <p:grpSpPr bwMode="auto">
          <a:xfrm>
            <a:off x="219075" y="239713"/>
            <a:ext cx="300038" cy="304800"/>
            <a:chOff x="202" y="201"/>
            <a:chExt cx="252" cy="252"/>
          </a:xfrm>
        </p:grpSpPr>
        <p:sp>
          <p:nvSpPr>
            <p:cNvPr id="52229"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52230"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52231"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52232"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52233"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52228" name="内容占位符 2"/>
          <p:cNvSpPr>
            <a:spLocks noGrp="1"/>
          </p:cNvSpPr>
          <p:nvPr>
            <p:ph idx="4294967295"/>
          </p:nvPr>
        </p:nvSpPr>
        <p:spPr>
          <a:xfrm>
            <a:off x="246063" y="981075"/>
            <a:ext cx="8718550" cy="5543550"/>
          </a:xfrm>
        </p:spPr>
        <p:txBody>
          <a:bodyPr/>
          <a:lstStyle/>
          <a:p>
            <a:pPr>
              <a:buFontTx/>
              <a:buNone/>
            </a:pPr>
            <a:r>
              <a:rPr lang="zh-CN" altLang="en-US" sz="1800" smtClean="0">
                <a:latin typeface="微软雅黑" pitchFamily="34" charset="-122"/>
                <a:ea typeface="微软雅黑" pitchFamily="34" charset="-122"/>
              </a:rPr>
              <a:t>问：伤残等级的鉴定地点和注意事项？</a:t>
            </a:r>
          </a:p>
          <a:p>
            <a:pPr>
              <a:buFontTx/>
              <a:buNone/>
            </a:pPr>
            <a:r>
              <a:rPr lang="zh-CN" altLang="en-US" sz="1800" smtClean="0">
                <a:latin typeface="微软雅黑" pitchFamily="34" charset="-122"/>
                <a:ea typeface="微软雅黑" pitchFamily="34" charset="-122"/>
              </a:rPr>
              <a:t>答：治疗终结</a:t>
            </a:r>
            <a:r>
              <a:rPr lang="en-US" altLang="zh-CN" sz="1800" smtClean="0">
                <a:latin typeface="微软雅黑" pitchFamily="34" charset="-122"/>
                <a:ea typeface="微软雅黑" pitchFamily="34" charset="-122"/>
              </a:rPr>
              <a:t>180</a:t>
            </a:r>
            <a:r>
              <a:rPr lang="zh-CN" altLang="en-US" sz="1800" smtClean="0">
                <a:latin typeface="微软雅黑" pitchFamily="34" charset="-122"/>
                <a:ea typeface="微软雅黑" pitchFamily="34" charset="-122"/>
              </a:rPr>
              <a:t>天内可以去鉴定。</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司法鉴定部门鉴定。可以要求其按照社保伤残鉴定标准鉴定。</a:t>
            </a:r>
            <a:r>
              <a:rPr lang="en-US" altLang="zh-CN" sz="1800" smtClean="0">
                <a:latin typeface="微软雅黑" pitchFamily="34" charset="-122"/>
                <a:ea typeface="微软雅黑" pitchFamily="34" charset="-122"/>
              </a:rPr>
              <a:t>2.</a:t>
            </a:r>
            <a:r>
              <a:rPr lang="zh-CN" altLang="en-US" sz="1800" smtClean="0">
                <a:latin typeface="微软雅黑" pitchFamily="34" charset="-122"/>
                <a:ea typeface="微软雅黑" pitchFamily="34" charset="-122"/>
              </a:rPr>
              <a:t>劳动局相关部门鉴定。但是需要劳动局先做工伤认定后才能伤残鉴定。此种方式可能会引起社保部门对该员工和该企业未缴纳社保的稽查等风险。申请工伤鉴定评定伤残等级，鉴定费由员工个人承担（注意要等员工康复后再去评残，医疗费是康复后一次性报销的，不可以分批报销，如果未康复就去评残影响评残后医疗费的报销。）</a:t>
            </a:r>
          </a:p>
          <a:p>
            <a:pPr>
              <a:buFontTx/>
              <a:buNone/>
            </a:pPr>
            <a:r>
              <a:rPr lang="zh-CN" altLang="en-US" sz="1800" smtClean="0">
                <a:latin typeface="微软雅黑" pitchFamily="34" charset="-122"/>
                <a:ea typeface="微软雅黑" pitchFamily="34" charset="-122"/>
              </a:rPr>
              <a:t>问：客户工伤报销是否出具报销明细？</a:t>
            </a:r>
          </a:p>
          <a:p>
            <a:pPr>
              <a:buFontTx/>
              <a:buNone/>
            </a:pPr>
            <a:r>
              <a:rPr lang="zh-CN" altLang="en-US" sz="1800" smtClean="0">
                <a:latin typeface="微软雅黑" pitchFamily="34" charset="-122"/>
                <a:ea typeface="微软雅黑" pitchFamily="34" charset="-122"/>
              </a:rPr>
              <a:t>答：如果客户要求，可申请。</a:t>
            </a:r>
          </a:p>
          <a:p>
            <a:pPr>
              <a:buFontTx/>
              <a:buNone/>
            </a:pPr>
            <a:r>
              <a:rPr lang="zh-CN" altLang="en-US" sz="1800" smtClean="0">
                <a:latin typeface="微软雅黑" pitchFamily="34" charset="-122"/>
                <a:ea typeface="微软雅黑" pitchFamily="34" charset="-122"/>
              </a:rPr>
              <a:t>问：目前我们在全国各地都有合作客户，省内客户和省外客户是都按照同样的标准进行报销？</a:t>
            </a:r>
          </a:p>
          <a:p>
            <a:pPr>
              <a:buFontTx/>
              <a:buNone/>
            </a:pPr>
            <a:r>
              <a:rPr lang="zh-CN" altLang="en-US" sz="1800" smtClean="0">
                <a:latin typeface="微软雅黑" pitchFamily="34" charset="-122"/>
                <a:ea typeface="微软雅黑" pitchFamily="34" charset="-122"/>
              </a:rPr>
              <a:t>答：按照工伤</a:t>
            </a:r>
            <a:r>
              <a:rPr lang="en-US" altLang="zh-CN" sz="1800" smtClean="0">
                <a:latin typeface="微软雅黑" pitchFamily="34" charset="-122"/>
                <a:ea typeface="微软雅黑" pitchFamily="34" charset="-122"/>
              </a:rPr>
              <a:t>e</a:t>
            </a:r>
            <a:r>
              <a:rPr lang="zh-CN" altLang="en-US" sz="1800" smtClean="0">
                <a:latin typeface="微软雅黑" pitchFamily="34" charset="-122"/>
                <a:ea typeface="微软雅黑" pitchFamily="34" charset="-122"/>
              </a:rPr>
              <a:t>站保障条款比例报销。 </a:t>
            </a:r>
          </a:p>
          <a:p>
            <a:pPr>
              <a:buFontTx/>
              <a:buNone/>
            </a:pPr>
            <a:r>
              <a:rPr lang="zh-CN" altLang="en-US" sz="1800" smtClean="0">
                <a:latin typeface="微软雅黑" pitchFamily="34" charset="-122"/>
                <a:ea typeface="微软雅黑" pitchFamily="34" charset="-122"/>
              </a:rPr>
              <a:t>问：报销需要提交的发票、病例等材料需要原件还是复印件？</a:t>
            </a:r>
          </a:p>
          <a:p>
            <a:pPr>
              <a:buFontTx/>
              <a:buNone/>
            </a:pPr>
            <a:r>
              <a:rPr lang="zh-CN" altLang="en-US" sz="1800" smtClean="0">
                <a:ea typeface="微软雅黑" pitchFamily="34" charset="-122"/>
              </a:rPr>
              <a:t>答：需要原件。</a:t>
            </a:r>
          </a:p>
          <a:p>
            <a:pPr>
              <a:buFontTx/>
              <a:buNone/>
            </a:pPr>
            <a:r>
              <a:rPr lang="zh-CN" altLang="en-US" sz="1800" smtClean="0">
                <a:latin typeface="微软雅黑" pitchFamily="34" charset="-122"/>
                <a:ea typeface="微软雅黑" pitchFamily="34" charset="-122"/>
              </a:rPr>
              <a:t>问：假设在同一年度内张三发生两次工伤，第一次发生工伤报销医疗费</a:t>
            </a:r>
            <a:r>
              <a:rPr lang="en-US" altLang="zh-CN" sz="1800" smtClean="0">
                <a:latin typeface="微软雅黑" pitchFamily="34" charset="-122"/>
                <a:ea typeface="微软雅黑" pitchFamily="34" charset="-122"/>
              </a:rPr>
              <a:t>20</a:t>
            </a:r>
            <a:r>
              <a:rPr lang="zh-CN" altLang="en-US" sz="1800" smtClean="0">
                <a:latin typeface="微软雅黑" pitchFamily="34" charset="-122"/>
                <a:ea typeface="微软雅黑" pitchFamily="34" charset="-122"/>
              </a:rPr>
              <a:t>万元，数月后第二次发生工伤又花费医疗费</a:t>
            </a:r>
            <a:r>
              <a:rPr lang="en-US" altLang="zh-CN" sz="1800" smtClean="0">
                <a:latin typeface="微软雅黑" pitchFamily="34" charset="-122"/>
                <a:ea typeface="微软雅黑" pitchFamily="34" charset="-122"/>
              </a:rPr>
              <a:t>20</a:t>
            </a:r>
            <a:r>
              <a:rPr lang="zh-CN" altLang="en-US" sz="1800" smtClean="0">
                <a:latin typeface="微软雅黑" pitchFamily="34" charset="-122"/>
                <a:ea typeface="微软雅黑" pitchFamily="34" charset="-122"/>
              </a:rPr>
              <a:t>万元，第二次发生工伤的这费用是否可以正常报销？</a:t>
            </a:r>
          </a:p>
          <a:p>
            <a:pPr>
              <a:buFontTx/>
              <a:buNone/>
            </a:pPr>
            <a:r>
              <a:rPr lang="zh-CN" altLang="en-US" sz="1800" smtClean="0">
                <a:latin typeface="微软雅黑" pitchFamily="34" charset="-122"/>
                <a:ea typeface="微软雅黑" pitchFamily="34" charset="-122"/>
              </a:rPr>
              <a:t>答：可以。</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ChangeArrowheads="1"/>
          </p:cNvSpPr>
          <p:nvPr/>
        </p:nvSpPr>
        <p:spPr bwMode="auto">
          <a:xfrm>
            <a:off x="0" y="-365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工伤</a:t>
            </a:r>
            <a:r>
              <a:rPr lang="en-US" altLang="zh-CN" sz="2800" b="1">
                <a:solidFill>
                  <a:srgbClr val="FFFF00"/>
                </a:solidFill>
                <a:ea typeface="微软雅黑" pitchFamily="34" charset="-122"/>
              </a:rPr>
              <a:t>e</a:t>
            </a:r>
            <a:r>
              <a:rPr lang="zh-CN" altLang="en-US" sz="2800" b="1">
                <a:solidFill>
                  <a:srgbClr val="FFFF00"/>
                </a:solidFill>
                <a:ea typeface="微软雅黑" pitchFamily="34" charset="-122"/>
              </a:rPr>
              <a:t>站产品问答</a:t>
            </a:r>
          </a:p>
        </p:txBody>
      </p:sp>
      <p:sp>
        <p:nvSpPr>
          <p:cNvPr id="53250"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53251" name="Group 11"/>
          <p:cNvGrpSpPr>
            <a:grpSpLocks noChangeAspect="1"/>
          </p:cNvGrpSpPr>
          <p:nvPr/>
        </p:nvGrpSpPr>
        <p:grpSpPr bwMode="auto">
          <a:xfrm>
            <a:off x="219075" y="239713"/>
            <a:ext cx="300038" cy="304800"/>
            <a:chOff x="202" y="201"/>
            <a:chExt cx="252" cy="252"/>
          </a:xfrm>
        </p:grpSpPr>
        <p:sp>
          <p:nvSpPr>
            <p:cNvPr id="53253"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53254"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53255"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53256"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53257"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53252" name="内容占位符 2"/>
          <p:cNvSpPr>
            <a:spLocks noGrp="1"/>
          </p:cNvSpPr>
          <p:nvPr>
            <p:ph idx="4294967295"/>
          </p:nvPr>
        </p:nvSpPr>
        <p:spPr>
          <a:xfrm>
            <a:off x="246063" y="981075"/>
            <a:ext cx="8718550" cy="5543550"/>
          </a:xfrm>
        </p:spPr>
        <p:txBody>
          <a:bodyPr/>
          <a:lstStyle/>
          <a:p>
            <a:pPr>
              <a:buFontTx/>
              <a:buNone/>
            </a:pPr>
            <a:r>
              <a:rPr lang="zh-CN" altLang="en-US" sz="1800" smtClean="0">
                <a:latin typeface="微软雅黑" pitchFamily="34" charset="-122"/>
                <a:ea typeface="微软雅黑" pitchFamily="34" charset="-122"/>
              </a:rPr>
              <a:t>问：员工发生工伤后已经正常报案，这种治疗期的员工是否可以断保？</a:t>
            </a:r>
          </a:p>
          <a:p>
            <a:pPr>
              <a:buFontTx/>
              <a:buNone/>
            </a:pPr>
            <a:r>
              <a:rPr lang="zh-CN" altLang="en-US" sz="1800" smtClean="0">
                <a:latin typeface="微软雅黑" pitchFamily="34" charset="-122"/>
                <a:ea typeface="微软雅黑" pitchFamily="34" charset="-122"/>
              </a:rPr>
              <a:t>答：不可以，应当处于持续参保状态。</a:t>
            </a:r>
          </a:p>
          <a:p>
            <a:pPr>
              <a:buFontTx/>
              <a:buNone/>
            </a:pPr>
            <a:r>
              <a:rPr lang="zh-CN" altLang="en-US" sz="1800" smtClean="0">
                <a:latin typeface="微软雅黑" pitchFamily="34" charset="-122"/>
                <a:ea typeface="微软雅黑" pitchFamily="34" charset="-122"/>
              </a:rPr>
              <a:t>问：误工费和住院津贴报销是否有免赔？最长的报销周期是多少天？</a:t>
            </a:r>
          </a:p>
          <a:p>
            <a:pPr>
              <a:buFontTx/>
              <a:buNone/>
            </a:pPr>
            <a:r>
              <a:rPr lang="zh-CN" altLang="en-US" sz="1800" smtClean="0">
                <a:latin typeface="微软雅黑" pitchFamily="34" charset="-122"/>
                <a:ea typeface="微软雅黑" pitchFamily="34" charset="-122"/>
              </a:rPr>
              <a:t>答：误工费</a:t>
            </a:r>
            <a:r>
              <a:rPr lang="en-US" altLang="zh-CN" sz="1800" smtClean="0">
                <a:latin typeface="微软雅黑" pitchFamily="34" charset="-122"/>
                <a:ea typeface="微软雅黑" pitchFamily="34" charset="-122"/>
              </a:rPr>
              <a:t>100</a:t>
            </a:r>
            <a:r>
              <a:rPr lang="zh-CN" altLang="en-US" sz="1800" smtClean="0">
                <a:latin typeface="微软雅黑" pitchFamily="34" charset="-122"/>
                <a:ea typeface="微软雅黑" pitchFamily="34" charset="-122"/>
              </a:rPr>
              <a:t>元一天，住院津贴</a:t>
            </a:r>
            <a:r>
              <a:rPr lang="en-US" altLang="zh-CN" sz="1800" smtClean="0">
                <a:latin typeface="微软雅黑" pitchFamily="34" charset="-122"/>
                <a:ea typeface="微软雅黑" pitchFamily="34" charset="-122"/>
              </a:rPr>
              <a:t>60</a:t>
            </a:r>
            <a:r>
              <a:rPr lang="zh-CN" altLang="en-US" sz="1800" smtClean="0">
                <a:latin typeface="微软雅黑" pitchFamily="34" charset="-122"/>
                <a:ea typeface="微软雅黑" pitchFamily="34" charset="-122"/>
              </a:rPr>
              <a:t>元一天，无免赔，报销周期最长不超过</a:t>
            </a:r>
            <a:r>
              <a:rPr lang="en-US" altLang="zh-CN" sz="1800" smtClean="0">
                <a:latin typeface="微软雅黑" pitchFamily="34" charset="-122"/>
                <a:ea typeface="微软雅黑" pitchFamily="34" charset="-122"/>
              </a:rPr>
              <a:t>365</a:t>
            </a:r>
            <a:r>
              <a:rPr lang="zh-CN" altLang="en-US" sz="1800" smtClean="0">
                <a:latin typeface="微软雅黑" pitchFamily="34" charset="-122"/>
                <a:ea typeface="微软雅黑" pitchFamily="34" charset="-122"/>
              </a:rPr>
              <a:t>天，只有住院期间可以报销误工费。</a:t>
            </a:r>
          </a:p>
          <a:p>
            <a:pPr>
              <a:buFontTx/>
              <a:buNone/>
            </a:pPr>
            <a:r>
              <a:rPr lang="zh-CN" altLang="en-US" sz="1800" smtClean="0">
                <a:latin typeface="微软雅黑" pitchFamily="34" charset="-122"/>
                <a:ea typeface="微软雅黑" pitchFamily="34" charset="-122"/>
              </a:rPr>
              <a:t>问：工伤死亡伤残赔偿限额</a:t>
            </a:r>
          </a:p>
          <a:p>
            <a:pPr>
              <a:buFontTx/>
              <a:buNone/>
            </a:pPr>
            <a:r>
              <a:rPr lang="zh-CN" altLang="en-US" sz="1800" smtClean="0">
                <a:latin typeface="微软雅黑" pitchFamily="34" charset="-122"/>
                <a:ea typeface="微软雅黑" pitchFamily="34" charset="-122"/>
              </a:rPr>
              <a:t>答：最高限额</a:t>
            </a:r>
            <a:r>
              <a:rPr lang="en-US" altLang="zh-CN" sz="1800" smtClean="0">
                <a:latin typeface="微软雅黑" pitchFamily="34" charset="-122"/>
                <a:ea typeface="微软雅黑" pitchFamily="34" charset="-122"/>
              </a:rPr>
              <a:t>80</a:t>
            </a:r>
            <a:r>
              <a:rPr lang="zh-CN" altLang="en-US" sz="1800" smtClean="0">
                <a:latin typeface="微软雅黑" pitchFamily="34" charset="-122"/>
                <a:ea typeface="微软雅黑" pitchFamily="34" charset="-122"/>
              </a:rPr>
              <a:t>万元 </a:t>
            </a:r>
          </a:p>
          <a:p>
            <a:pPr>
              <a:buFontTx/>
              <a:buNone/>
            </a:pPr>
            <a:r>
              <a:rPr lang="zh-CN" altLang="en-US" sz="1800" smtClean="0">
                <a:latin typeface="微软雅黑" pitchFamily="34" charset="-122"/>
                <a:ea typeface="微软雅黑" pitchFamily="34" charset="-122"/>
              </a:rPr>
              <a:t>问：发生工伤后需要准备的材料</a:t>
            </a:r>
            <a:r>
              <a:rPr lang="en-US" altLang="zh-CN" sz="1800" smtClean="0">
                <a:latin typeface="微软雅黑" pitchFamily="34" charset="-122"/>
                <a:ea typeface="微软雅黑" pitchFamily="34" charset="-122"/>
              </a:rPr>
              <a:t>?</a:t>
            </a:r>
          </a:p>
          <a:p>
            <a:pPr>
              <a:buFontTx/>
              <a:buNone/>
            </a:pPr>
            <a:r>
              <a:rPr lang="zh-CN" altLang="en-US" sz="1800" smtClean="0">
                <a:latin typeface="微软雅黑" pitchFamily="34" charset="-122"/>
                <a:ea typeface="微软雅黑" pitchFamily="34" charset="-122"/>
              </a:rPr>
              <a:t>答：理赔材料详见 </a:t>
            </a:r>
            <a:r>
              <a:rPr lang="en-US" altLang="zh-CN"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理赔流程</a:t>
            </a:r>
            <a:r>
              <a:rPr lang="en-US" altLang="zh-CN" sz="1800" smtClean="0">
                <a:latin typeface="微软雅黑" pitchFamily="34" charset="-122"/>
                <a:ea typeface="微软雅黑" pitchFamily="34" charset="-122"/>
              </a:rPr>
              <a:t>》</a:t>
            </a:r>
          </a:p>
          <a:p>
            <a:pPr>
              <a:buFontTx/>
              <a:buNone/>
            </a:pPr>
            <a:r>
              <a:rPr lang="zh-CN" altLang="en-US" sz="1800" smtClean="0">
                <a:latin typeface="微软雅黑" pitchFamily="34" charset="-122"/>
                <a:ea typeface="微软雅黑" pitchFamily="34" charset="-122"/>
              </a:rPr>
              <a:t>问：医疗费是否有最低免赔额？</a:t>
            </a:r>
          </a:p>
          <a:p>
            <a:pPr>
              <a:buFontTx/>
              <a:buNone/>
            </a:pPr>
            <a:r>
              <a:rPr lang="zh-CN" altLang="en-US" sz="1800" smtClean="0">
                <a:latin typeface="微软雅黑" pitchFamily="34" charset="-122"/>
                <a:ea typeface="微软雅黑" pitchFamily="34" charset="-122"/>
              </a:rPr>
              <a:t>答：无最低免赔额，医疗费总额在</a:t>
            </a:r>
            <a:r>
              <a:rPr lang="en-US" altLang="zh-CN" sz="1800" smtClean="0">
                <a:latin typeface="微软雅黑" pitchFamily="34" charset="-122"/>
                <a:ea typeface="微软雅黑" pitchFamily="34" charset="-122"/>
              </a:rPr>
              <a:t>2000</a:t>
            </a:r>
            <a:r>
              <a:rPr lang="zh-CN" altLang="en-US" sz="1800" smtClean="0">
                <a:latin typeface="微软雅黑" pitchFamily="34" charset="-122"/>
                <a:ea typeface="微软雅黑" pitchFamily="34" charset="-122"/>
              </a:rPr>
              <a:t>元以内的全赔。</a:t>
            </a:r>
          </a:p>
          <a:p>
            <a:pPr>
              <a:buFontTx/>
              <a:buNone/>
            </a:pPr>
            <a:r>
              <a:rPr lang="zh-CN" altLang="en-US" sz="1800" smtClean="0">
                <a:latin typeface="微软雅黑" pitchFamily="34" charset="-122"/>
                <a:ea typeface="微软雅黑" pitchFamily="34" charset="-122"/>
              </a:rPr>
              <a:t>问：理赔是否收入服务费？</a:t>
            </a:r>
          </a:p>
          <a:p>
            <a:pPr>
              <a:buFontTx/>
              <a:buNone/>
            </a:pPr>
            <a:r>
              <a:rPr lang="zh-CN" altLang="en-US" sz="1800" smtClean="0">
                <a:latin typeface="微软雅黑" pitchFamily="34" charset="-122"/>
                <a:ea typeface="微软雅黑" pitchFamily="34" charset="-122"/>
              </a:rPr>
              <a:t>答：没有服务费</a:t>
            </a:r>
          </a:p>
          <a:p>
            <a:pPr>
              <a:buFontTx/>
              <a:buNone/>
            </a:pPr>
            <a:r>
              <a:rPr lang="zh-CN" altLang="en-US" sz="1800" smtClean="0">
                <a:latin typeface="微软雅黑" pitchFamily="34" charset="-122"/>
                <a:ea typeface="微软雅黑" pitchFamily="34" charset="-122"/>
              </a:rPr>
              <a:t>问：有无保单及参保名单</a:t>
            </a:r>
          </a:p>
          <a:p>
            <a:pPr>
              <a:buFontTx/>
              <a:buNone/>
            </a:pPr>
            <a:r>
              <a:rPr lang="zh-CN" altLang="en-US" sz="1800" smtClean="0">
                <a:latin typeface="微软雅黑" pitchFamily="34" charset="-122"/>
                <a:ea typeface="微软雅黑" pitchFamily="34" charset="-122"/>
              </a:rPr>
              <a:t>答：有保单，扫描件或复印件</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0" y="-365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工伤</a:t>
            </a:r>
            <a:r>
              <a:rPr lang="en-US" altLang="zh-CN" sz="2800" b="1">
                <a:solidFill>
                  <a:srgbClr val="FFFF00"/>
                </a:solidFill>
                <a:ea typeface="微软雅黑" pitchFamily="34" charset="-122"/>
              </a:rPr>
              <a:t>e</a:t>
            </a:r>
            <a:r>
              <a:rPr lang="zh-CN" altLang="en-US" sz="2800" b="1">
                <a:solidFill>
                  <a:srgbClr val="FFFF00"/>
                </a:solidFill>
                <a:ea typeface="微软雅黑" pitchFamily="34" charset="-122"/>
              </a:rPr>
              <a:t>站投保报价单</a:t>
            </a:r>
          </a:p>
        </p:txBody>
      </p:sp>
      <p:sp>
        <p:nvSpPr>
          <p:cNvPr id="54274"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54275" name="Group 11"/>
          <p:cNvGrpSpPr>
            <a:grpSpLocks noChangeAspect="1"/>
          </p:cNvGrpSpPr>
          <p:nvPr/>
        </p:nvGrpSpPr>
        <p:grpSpPr bwMode="auto">
          <a:xfrm>
            <a:off x="219075" y="239713"/>
            <a:ext cx="300038" cy="304800"/>
            <a:chOff x="202" y="201"/>
            <a:chExt cx="252" cy="252"/>
          </a:xfrm>
        </p:grpSpPr>
        <p:sp>
          <p:nvSpPr>
            <p:cNvPr id="54320"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54321"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54322"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54323"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54324"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graphicFrame>
        <p:nvGraphicFramePr>
          <p:cNvPr id="73985" name="Group 257"/>
          <p:cNvGraphicFramePr>
            <a:graphicFrameLocks noGrp="1"/>
          </p:cNvGraphicFramePr>
          <p:nvPr/>
        </p:nvGraphicFramePr>
        <p:xfrm>
          <a:off x="214313" y="908050"/>
          <a:ext cx="8678862" cy="5689600"/>
        </p:xfrm>
        <a:graphic>
          <a:graphicData uri="http://schemas.openxmlformats.org/drawingml/2006/table">
            <a:tbl>
              <a:tblPr/>
              <a:tblGrid>
                <a:gridCol w="2533650"/>
                <a:gridCol w="1781175"/>
                <a:gridCol w="1425575"/>
                <a:gridCol w="2938462"/>
              </a:tblGrid>
              <a:tr h="711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rgbClr val="000000"/>
                          </a:solidFill>
                          <a:effectLst/>
                          <a:latin typeface="Times New Roman" pitchFamily="18" charset="0"/>
                          <a:ea typeface="宋体" charset="-122"/>
                        </a:rPr>
                        <a:t>总参保人数</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价格</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单位</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备注</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F2F2F2"/>
                    </a:solidFill>
                  </a:tcPr>
                </a:tc>
              </a:tr>
              <a:tr h="711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当月参保人数</a:t>
                      </a:r>
                      <a:r>
                        <a:rPr kumimoji="0" lang="en-US" altLang="zh-CN" sz="1100" b="1" i="0" u="none" strike="noStrike" cap="none" normalizeH="0" baseline="0" smtClean="0">
                          <a:ln>
                            <a:noFill/>
                          </a:ln>
                          <a:solidFill>
                            <a:srgbClr val="000000"/>
                          </a:solidFill>
                          <a:effectLst/>
                          <a:latin typeface="Times New Roman" pitchFamily="18" charset="0"/>
                          <a:ea typeface="宋体" charset="-122"/>
                        </a:rPr>
                        <a:t>1000</a:t>
                      </a:r>
                      <a:r>
                        <a:rPr kumimoji="0" lang="zh-CN" altLang="en-US" sz="1100" b="1" i="0" u="none" strike="noStrike" cap="none" normalizeH="0" baseline="0" smtClean="0">
                          <a:ln>
                            <a:noFill/>
                          </a:ln>
                          <a:solidFill>
                            <a:srgbClr val="000000"/>
                          </a:solidFill>
                          <a:effectLst/>
                          <a:latin typeface="Times New Roman" pitchFamily="18" charset="0"/>
                          <a:ea typeface="宋体" charset="-122"/>
                        </a:rPr>
                        <a:t>人以下</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  </a:t>
                      </a:r>
                      <a:r>
                        <a:rPr kumimoji="0" lang="en-US" altLang="zh-CN" sz="1100" b="1" i="0" u="none" strike="noStrike" cap="none" normalizeH="0" baseline="0" smtClean="0">
                          <a:ln>
                            <a:noFill/>
                          </a:ln>
                          <a:solidFill>
                            <a:srgbClr val="000000"/>
                          </a:solidFill>
                          <a:effectLst/>
                          <a:latin typeface="Times New Roman" pitchFamily="18" charset="0"/>
                          <a:ea typeface="宋体" charset="-122"/>
                        </a:rPr>
                        <a:t>50</a:t>
                      </a:r>
                      <a:r>
                        <a:rPr kumimoji="0" lang="zh-CN" altLang="en-US" sz="1100" b="1" i="0" u="none" strike="noStrike" cap="none" normalizeH="0" baseline="0" smtClean="0">
                          <a:ln>
                            <a:noFill/>
                          </a:ln>
                          <a:solidFill>
                            <a:srgbClr val="000000"/>
                          </a:solidFill>
                          <a:effectLst/>
                          <a:latin typeface="Times New Roman" pitchFamily="18" charset="0"/>
                          <a:ea typeface="宋体" charset="-122"/>
                        </a:rPr>
                        <a:t>元</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每人每月</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增值税专用发票（可抵扣）</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当月参保人数≥</a:t>
                      </a:r>
                      <a:r>
                        <a:rPr kumimoji="0" lang="en-US" altLang="zh-CN" sz="1100" b="1" i="0" u="none" strike="noStrike" cap="none" normalizeH="0" baseline="0" smtClean="0">
                          <a:ln>
                            <a:noFill/>
                          </a:ln>
                          <a:solidFill>
                            <a:srgbClr val="000000"/>
                          </a:solidFill>
                          <a:effectLst/>
                          <a:latin typeface="Times New Roman" pitchFamily="18" charset="0"/>
                          <a:ea typeface="宋体" charset="-122"/>
                        </a:rPr>
                        <a:t>1000</a:t>
                      </a:r>
                      <a:r>
                        <a:rPr kumimoji="0" lang="zh-CN" altLang="en-US" sz="1100" b="1" i="0" u="none" strike="noStrike" cap="none" normalizeH="0" baseline="0" smtClean="0">
                          <a:ln>
                            <a:noFill/>
                          </a:ln>
                          <a:solidFill>
                            <a:srgbClr val="000000"/>
                          </a:solidFill>
                          <a:effectLst/>
                          <a:latin typeface="Times New Roman" pitchFamily="18" charset="0"/>
                          <a:ea typeface="宋体" charset="-122"/>
                        </a:rPr>
                        <a:t>人</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  </a:t>
                      </a:r>
                      <a:r>
                        <a:rPr kumimoji="0" lang="en-US" altLang="zh-CN" sz="1100" b="1" i="0" u="none" strike="noStrike" cap="none" normalizeH="0" baseline="0" smtClean="0">
                          <a:ln>
                            <a:noFill/>
                          </a:ln>
                          <a:solidFill>
                            <a:srgbClr val="000000"/>
                          </a:solidFill>
                          <a:effectLst/>
                          <a:latin typeface="Times New Roman" pitchFamily="18" charset="0"/>
                          <a:ea typeface="宋体" charset="-122"/>
                        </a:rPr>
                        <a:t>48</a:t>
                      </a:r>
                      <a:r>
                        <a:rPr kumimoji="0" lang="zh-CN" altLang="en-US" sz="1100" b="1" i="0" u="none" strike="noStrike" cap="none" normalizeH="0" baseline="0" smtClean="0">
                          <a:ln>
                            <a:noFill/>
                          </a:ln>
                          <a:solidFill>
                            <a:srgbClr val="000000"/>
                          </a:solidFill>
                          <a:effectLst/>
                          <a:latin typeface="Times New Roman" pitchFamily="18" charset="0"/>
                          <a:ea typeface="宋体" charset="-122"/>
                        </a:rPr>
                        <a:t>元</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每人每月</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增值税专用发票（可抵扣）</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当月参保人数≥</a:t>
                      </a:r>
                      <a:r>
                        <a:rPr kumimoji="0" lang="en-US" altLang="zh-CN" sz="1100" b="1" i="0" u="none" strike="noStrike" cap="none" normalizeH="0" baseline="0" smtClean="0">
                          <a:ln>
                            <a:noFill/>
                          </a:ln>
                          <a:solidFill>
                            <a:srgbClr val="000000"/>
                          </a:solidFill>
                          <a:effectLst/>
                          <a:latin typeface="Times New Roman" pitchFamily="18" charset="0"/>
                          <a:ea typeface="宋体" charset="-122"/>
                        </a:rPr>
                        <a:t>2000</a:t>
                      </a:r>
                      <a:r>
                        <a:rPr kumimoji="0" lang="zh-CN" altLang="en-US" sz="1100" b="1" i="0" u="none" strike="noStrike" cap="none" normalizeH="0" baseline="0" smtClean="0">
                          <a:ln>
                            <a:noFill/>
                          </a:ln>
                          <a:solidFill>
                            <a:srgbClr val="000000"/>
                          </a:solidFill>
                          <a:effectLst/>
                          <a:latin typeface="Times New Roman" pitchFamily="18" charset="0"/>
                          <a:ea typeface="宋体" charset="-122"/>
                        </a:rPr>
                        <a:t>人</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  </a:t>
                      </a:r>
                      <a:r>
                        <a:rPr kumimoji="0" lang="en-US" altLang="zh-CN" sz="1100" b="1" i="0" u="none" strike="noStrike" cap="none" normalizeH="0" baseline="0" smtClean="0">
                          <a:ln>
                            <a:noFill/>
                          </a:ln>
                          <a:solidFill>
                            <a:srgbClr val="000000"/>
                          </a:solidFill>
                          <a:effectLst/>
                          <a:latin typeface="Times New Roman" pitchFamily="18" charset="0"/>
                          <a:ea typeface="宋体" charset="-122"/>
                        </a:rPr>
                        <a:t>46</a:t>
                      </a:r>
                      <a:r>
                        <a:rPr kumimoji="0" lang="zh-CN" altLang="en-US" sz="1100" b="1" i="0" u="none" strike="noStrike" cap="none" normalizeH="0" baseline="0" smtClean="0">
                          <a:ln>
                            <a:noFill/>
                          </a:ln>
                          <a:solidFill>
                            <a:srgbClr val="000000"/>
                          </a:solidFill>
                          <a:effectLst/>
                          <a:latin typeface="Times New Roman" pitchFamily="18" charset="0"/>
                          <a:ea typeface="宋体" charset="-122"/>
                        </a:rPr>
                        <a:t>元</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每人每月</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增值税专用发票（可抵扣）</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当月参保人数≥</a:t>
                      </a:r>
                      <a:r>
                        <a:rPr kumimoji="0" lang="en-US" altLang="zh-CN" sz="1100" b="1" i="0" u="none" strike="noStrike" cap="none" normalizeH="0" baseline="0" smtClean="0">
                          <a:ln>
                            <a:noFill/>
                          </a:ln>
                          <a:solidFill>
                            <a:srgbClr val="000000"/>
                          </a:solidFill>
                          <a:effectLst/>
                          <a:latin typeface="Times New Roman" pitchFamily="18" charset="0"/>
                          <a:ea typeface="宋体" charset="-122"/>
                        </a:rPr>
                        <a:t>3000</a:t>
                      </a:r>
                      <a:r>
                        <a:rPr kumimoji="0" lang="zh-CN" altLang="en-US" sz="1100" b="1" i="0" u="none" strike="noStrike" cap="none" normalizeH="0" baseline="0" smtClean="0">
                          <a:ln>
                            <a:noFill/>
                          </a:ln>
                          <a:solidFill>
                            <a:srgbClr val="000000"/>
                          </a:solidFill>
                          <a:effectLst/>
                          <a:latin typeface="Times New Roman" pitchFamily="18" charset="0"/>
                          <a:ea typeface="宋体" charset="-122"/>
                        </a:rPr>
                        <a:t>人</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  </a:t>
                      </a:r>
                      <a:r>
                        <a:rPr kumimoji="0" lang="en-US" altLang="zh-CN" sz="1100" b="1" i="0" u="none" strike="noStrike" cap="none" normalizeH="0" baseline="0" smtClean="0">
                          <a:ln>
                            <a:noFill/>
                          </a:ln>
                          <a:solidFill>
                            <a:srgbClr val="000000"/>
                          </a:solidFill>
                          <a:effectLst/>
                          <a:latin typeface="Times New Roman" pitchFamily="18" charset="0"/>
                          <a:ea typeface="宋体" charset="-122"/>
                        </a:rPr>
                        <a:t>44</a:t>
                      </a:r>
                      <a:r>
                        <a:rPr kumimoji="0" lang="zh-CN" altLang="en-US" sz="1100" b="1" i="0" u="none" strike="noStrike" cap="none" normalizeH="0" baseline="0" smtClean="0">
                          <a:ln>
                            <a:noFill/>
                          </a:ln>
                          <a:solidFill>
                            <a:srgbClr val="000000"/>
                          </a:solidFill>
                          <a:effectLst/>
                          <a:latin typeface="Times New Roman" pitchFamily="18" charset="0"/>
                          <a:ea typeface="宋体" charset="-122"/>
                        </a:rPr>
                        <a:t>元</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每人每月</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增值税专用发票（可抵扣）</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当月参保人数≥</a:t>
                      </a:r>
                      <a:r>
                        <a:rPr kumimoji="0" lang="en-US" altLang="zh-CN" sz="1100" b="1" i="0" u="none" strike="noStrike" cap="none" normalizeH="0" baseline="0" smtClean="0">
                          <a:ln>
                            <a:noFill/>
                          </a:ln>
                          <a:solidFill>
                            <a:srgbClr val="000000"/>
                          </a:solidFill>
                          <a:effectLst/>
                          <a:latin typeface="Times New Roman" pitchFamily="18" charset="0"/>
                          <a:ea typeface="宋体" charset="-122"/>
                        </a:rPr>
                        <a:t>4000</a:t>
                      </a:r>
                      <a:r>
                        <a:rPr kumimoji="0" lang="zh-CN" altLang="en-US" sz="1100" b="1" i="0" u="none" strike="noStrike" cap="none" normalizeH="0" baseline="0" smtClean="0">
                          <a:ln>
                            <a:noFill/>
                          </a:ln>
                          <a:solidFill>
                            <a:srgbClr val="000000"/>
                          </a:solidFill>
                          <a:effectLst/>
                          <a:latin typeface="Times New Roman" pitchFamily="18" charset="0"/>
                          <a:ea typeface="宋体" charset="-122"/>
                        </a:rPr>
                        <a:t>人</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  </a:t>
                      </a:r>
                      <a:r>
                        <a:rPr kumimoji="0" lang="en-US" altLang="zh-CN" sz="1100" b="1" i="0" u="none" strike="noStrike" cap="none" normalizeH="0" baseline="0" smtClean="0">
                          <a:ln>
                            <a:noFill/>
                          </a:ln>
                          <a:solidFill>
                            <a:srgbClr val="000000"/>
                          </a:solidFill>
                          <a:effectLst/>
                          <a:latin typeface="Times New Roman" pitchFamily="18" charset="0"/>
                          <a:ea typeface="宋体" charset="-122"/>
                        </a:rPr>
                        <a:t>42</a:t>
                      </a:r>
                      <a:r>
                        <a:rPr kumimoji="0" lang="zh-CN" altLang="en-US" sz="1100" b="1" i="0" u="none" strike="noStrike" cap="none" normalizeH="0" baseline="0" smtClean="0">
                          <a:ln>
                            <a:noFill/>
                          </a:ln>
                          <a:solidFill>
                            <a:srgbClr val="000000"/>
                          </a:solidFill>
                          <a:effectLst/>
                          <a:latin typeface="Times New Roman" pitchFamily="18" charset="0"/>
                          <a:ea typeface="宋体" charset="-122"/>
                        </a:rPr>
                        <a:t>元</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每人每月</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增值税专用发票（可抵扣）</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当月参保人数≥</a:t>
                      </a:r>
                      <a:r>
                        <a:rPr kumimoji="0" lang="en-US" altLang="zh-CN" sz="1100" b="1" i="0" u="none" strike="noStrike" cap="none" normalizeH="0" baseline="0" smtClean="0">
                          <a:ln>
                            <a:noFill/>
                          </a:ln>
                          <a:solidFill>
                            <a:srgbClr val="000000"/>
                          </a:solidFill>
                          <a:effectLst/>
                          <a:latin typeface="Times New Roman" pitchFamily="18" charset="0"/>
                          <a:ea typeface="宋体" charset="-122"/>
                        </a:rPr>
                        <a:t>5000</a:t>
                      </a:r>
                      <a:r>
                        <a:rPr kumimoji="0" lang="zh-CN" altLang="en-US" sz="1100" b="1" i="0" u="none" strike="noStrike" cap="none" normalizeH="0" baseline="0" smtClean="0">
                          <a:ln>
                            <a:noFill/>
                          </a:ln>
                          <a:solidFill>
                            <a:srgbClr val="000000"/>
                          </a:solidFill>
                          <a:effectLst/>
                          <a:latin typeface="Times New Roman" pitchFamily="18" charset="0"/>
                          <a:ea typeface="宋体" charset="-122"/>
                        </a:rPr>
                        <a:t>人</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  </a:t>
                      </a:r>
                      <a:r>
                        <a:rPr kumimoji="0" lang="en-US" altLang="zh-CN" sz="1100" b="1" i="0" u="none" strike="noStrike" cap="none" normalizeH="0" baseline="0" smtClean="0">
                          <a:ln>
                            <a:noFill/>
                          </a:ln>
                          <a:solidFill>
                            <a:srgbClr val="000000"/>
                          </a:solidFill>
                          <a:effectLst/>
                          <a:latin typeface="Times New Roman" pitchFamily="18" charset="0"/>
                          <a:ea typeface="宋体" charset="-122"/>
                        </a:rPr>
                        <a:t>40</a:t>
                      </a:r>
                      <a:r>
                        <a:rPr kumimoji="0" lang="zh-CN" altLang="en-US" sz="1100" b="1" i="0" u="none" strike="noStrike" cap="none" normalizeH="0" baseline="0" smtClean="0">
                          <a:ln>
                            <a:noFill/>
                          </a:ln>
                          <a:solidFill>
                            <a:srgbClr val="000000"/>
                          </a:solidFill>
                          <a:effectLst/>
                          <a:latin typeface="Times New Roman" pitchFamily="18" charset="0"/>
                          <a:ea typeface="宋体" charset="-122"/>
                        </a:rPr>
                        <a:t>元</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每人每月</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增值税专用发票（可抵扣）</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7112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0" y="-365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高危保投保报价单</a:t>
            </a:r>
          </a:p>
        </p:txBody>
      </p:sp>
      <p:sp>
        <p:nvSpPr>
          <p:cNvPr id="55298"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55299" name="Group 11"/>
          <p:cNvGrpSpPr>
            <a:grpSpLocks noChangeAspect="1"/>
          </p:cNvGrpSpPr>
          <p:nvPr/>
        </p:nvGrpSpPr>
        <p:grpSpPr bwMode="auto">
          <a:xfrm>
            <a:off x="219075" y="239713"/>
            <a:ext cx="300038" cy="304800"/>
            <a:chOff x="202" y="201"/>
            <a:chExt cx="252" cy="252"/>
          </a:xfrm>
        </p:grpSpPr>
        <p:sp>
          <p:nvSpPr>
            <p:cNvPr id="55339"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55340"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55341"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55342"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55343"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graphicFrame>
        <p:nvGraphicFramePr>
          <p:cNvPr id="58426" name="Group 58"/>
          <p:cNvGraphicFramePr>
            <a:graphicFrameLocks noGrp="1"/>
          </p:cNvGraphicFramePr>
          <p:nvPr/>
        </p:nvGraphicFramePr>
        <p:xfrm>
          <a:off x="214313" y="908050"/>
          <a:ext cx="8678862" cy="5545138"/>
        </p:xfrm>
        <a:graphic>
          <a:graphicData uri="http://schemas.openxmlformats.org/drawingml/2006/table">
            <a:tbl>
              <a:tblPr/>
              <a:tblGrid>
                <a:gridCol w="2533650"/>
                <a:gridCol w="1781175"/>
                <a:gridCol w="1425575"/>
                <a:gridCol w="2938462"/>
              </a:tblGrid>
              <a:tr h="793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rgbClr val="000000"/>
                          </a:solidFill>
                          <a:effectLst/>
                          <a:latin typeface="Times New Roman" pitchFamily="18" charset="0"/>
                          <a:ea typeface="宋体" charset="-122"/>
                        </a:rPr>
                        <a:t>总参保人数</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价格</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单位</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备注</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F2F2F2"/>
                    </a:solidFill>
                  </a:tcPr>
                </a:tc>
              </a:tr>
              <a:tr h="793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当月参保人数</a:t>
                      </a:r>
                      <a:r>
                        <a:rPr kumimoji="0" lang="en-US" altLang="zh-CN" sz="1100" b="1" i="0" u="none" strike="noStrike" cap="none" normalizeH="0" baseline="0" smtClean="0">
                          <a:ln>
                            <a:noFill/>
                          </a:ln>
                          <a:solidFill>
                            <a:srgbClr val="000000"/>
                          </a:solidFill>
                          <a:effectLst/>
                          <a:latin typeface="Times New Roman" pitchFamily="18" charset="0"/>
                          <a:ea typeface="宋体" charset="-122"/>
                        </a:rPr>
                        <a:t>1000</a:t>
                      </a:r>
                      <a:r>
                        <a:rPr kumimoji="0" lang="zh-CN" altLang="en-US" sz="1100" b="1" i="0" u="none" strike="noStrike" cap="none" normalizeH="0" baseline="0" smtClean="0">
                          <a:ln>
                            <a:noFill/>
                          </a:ln>
                          <a:solidFill>
                            <a:srgbClr val="000000"/>
                          </a:solidFill>
                          <a:effectLst/>
                          <a:latin typeface="Times New Roman" pitchFamily="18" charset="0"/>
                          <a:ea typeface="宋体" charset="-122"/>
                        </a:rPr>
                        <a:t>人以下</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  </a:t>
                      </a:r>
                      <a:r>
                        <a:rPr kumimoji="0" lang="en-US" altLang="zh-CN" sz="1100" b="1" i="0" u="none" strike="noStrike" cap="none" normalizeH="0" baseline="0" smtClean="0">
                          <a:ln>
                            <a:noFill/>
                          </a:ln>
                          <a:solidFill>
                            <a:srgbClr val="000000"/>
                          </a:solidFill>
                          <a:effectLst/>
                          <a:latin typeface="Times New Roman" pitchFamily="18" charset="0"/>
                          <a:ea typeface="宋体" charset="-122"/>
                        </a:rPr>
                        <a:t>80</a:t>
                      </a:r>
                      <a:r>
                        <a:rPr kumimoji="0" lang="zh-CN" altLang="en-US" sz="1100" b="1" i="0" u="none" strike="noStrike" cap="none" normalizeH="0" baseline="0" smtClean="0">
                          <a:ln>
                            <a:noFill/>
                          </a:ln>
                          <a:solidFill>
                            <a:srgbClr val="000000"/>
                          </a:solidFill>
                          <a:effectLst/>
                          <a:latin typeface="Times New Roman" pitchFamily="18" charset="0"/>
                          <a:ea typeface="宋体" charset="-122"/>
                        </a:rPr>
                        <a:t>元</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每人每月</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增值税专用发票（可抵扣）</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793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当月参保人数≥</a:t>
                      </a:r>
                      <a:r>
                        <a:rPr kumimoji="0" lang="en-US" altLang="zh-CN" sz="1100" b="1" i="0" u="none" strike="noStrike" cap="none" normalizeH="0" baseline="0" smtClean="0">
                          <a:ln>
                            <a:noFill/>
                          </a:ln>
                          <a:solidFill>
                            <a:srgbClr val="000000"/>
                          </a:solidFill>
                          <a:effectLst/>
                          <a:latin typeface="Times New Roman" pitchFamily="18" charset="0"/>
                          <a:ea typeface="宋体" charset="-122"/>
                        </a:rPr>
                        <a:t>1000</a:t>
                      </a:r>
                      <a:r>
                        <a:rPr kumimoji="0" lang="zh-CN" altLang="en-US" sz="1100" b="1" i="0" u="none" strike="noStrike" cap="none" normalizeH="0" baseline="0" smtClean="0">
                          <a:ln>
                            <a:noFill/>
                          </a:ln>
                          <a:solidFill>
                            <a:srgbClr val="000000"/>
                          </a:solidFill>
                          <a:effectLst/>
                          <a:latin typeface="Times New Roman" pitchFamily="18" charset="0"/>
                          <a:ea typeface="宋体" charset="-122"/>
                        </a:rPr>
                        <a:t>人</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  </a:t>
                      </a:r>
                      <a:r>
                        <a:rPr kumimoji="0" lang="en-US" altLang="zh-CN" sz="1100" b="1" i="0" u="none" strike="noStrike" cap="none" normalizeH="0" baseline="0" smtClean="0">
                          <a:ln>
                            <a:noFill/>
                          </a:ln>
                          <a:solidFill>
                            <a:srgbClr val="000000"/>
                          </a:solidFill>
                          <a:effectLst/>
                          <a:latin typeface="Times New Roman" pitchFamily="18" charset="0"/>
                          <a:ea typeface="宋体" charset="-122"/>
                        </a:rPr>
                        <a:t>75</a:t>
                      </a:r>
                      <a:r>
                        <a:rPr kumimoji="0" lang="zh-CN" altLang="en-US" sz="1100" b="1" i="0" u="none" strike="noStrike" cap="none" normalizeH="0" baseline="0" smtClean="0">
                          <a:ln>
                            <a:noFill/>
                          </a:ln>
                          <a:solidFill>
                            <a:srgbClr val="000000"/>
                          </a:solidFill>
                          <a:effectLst/>
                          <a:latin typeface="Times New Roman" pitchFamily="18" charset="0"/>
                          <a:ea typeface="宋体" charset="-122"/>
                        </a:rPr>
                        <a:t>元</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每人每月</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增值税专用发票（可抵扣）</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793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当月参保人数≥</a:t>
                      </a:r>
                      <a:r>
                        <a:rPr kumimoji="0" lang="en-US" altLang="zh-CN" sz="1100" b="1" i="0" u="none" strike="noStrike" cap="none" normalizeH="0" baseline="0" smtClean="0">
                          <a:ln>
                            <a:noFill/>
                          </a:ln>
                          <a:solidFill>
                            <a:srgbClr val="000000"/>
                          </a:solidFill>
                          <a:effectLst/>
                          <a:latin typeface="Times New Roman" pitchFamily="18" charset="0"/>
                          <a:ea typeface="宋体" charset="-122"/>
                        </a:rPr>
                        <a:t>2000</a:t>
                      </a:r>
                      <a:r>
                        <a:rPr kumimoji="0" lang="zh-CN" altLang="en-US" sz="1100" b="1" i="0" u="none" strike="noStrike" cap="none" normalizeH="0" baseline="0" smtClean="0">
                          <a:ln>
                            <a:noFill/>
                          </a:ln>
                          <a:solidFill>
                            <a:srgbClr val="000000"/>
                          </a:solidFill>
                          <a:effectLst/>
                          <a:latin typeface="Times New Roman" pitchFamily="18" charset="0"/>
                          <a:ea typeface="宋体" charset="-122"/>
                        </a:rPr>
                        <a:t>人</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  </a:t>
                      </a:r>
                      <a:r>
                        <a:rPr kumimoji="0" lang="en-US" altLang="zh-CN" sz="1100" b="1" i="0" u="none" strike="noStrike" cap="none" normalizeH="0" baseline="0" smtClean="0">
                          <a:ln>
                            <a:noFill/>
                          </a:ln>
                          <a:solidFill>
                            <a:srgbClr val="000000"/>
                          </a:solidFill>
                          <a:effectLst/>
                          <a:latin typeface="Times New Roman" pitchFamily="18" charset="0"/>
                          <a:ea typeface="宋体" charset="-122"/>
                        </a:rPr>
                        <a:t>70</a:t>
                      </a:r>
                      <a:r>
                        <a:rPr kumimoji="0" lang="zh-CN" altLang="en-US" sz="1100" b="1" i="0" u="none" strike="noStrike" cap="none" normalizeH="0" baseline="0" smtClean="0">
                          <a:ln>
                            <a:noFill/>
                          </a:ln>
                          <a:solidFill>
                            <a:srgbClr val="000000"/>
                          </a:solidFill>
                          <a:effectLst/>
                          <a:latin typeface="Times New Roman" pitchFamily="18" charset="0"/>
                          <a:ea typeface="宋体" charset="-122"/>
                        </a:rPr>
                        <a:t>元</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每人每月</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增值税专用发票（可抵扣）</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793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当月参保人数≥</a:t>
                      </a:r>
                      <a:r>
                        <a:rPr kumimoji="0" lang="en-US" altLang="zh-CN" sz="1100" b="1" i="0" u="none" strike="noStrike" cap="none" normalizeH="0" baseline="0" smtClean="0">
                          <a:ln>
                            <a:noFill/>
                          </a:ln>
                          <a:solidFill>
                            <a:srgbClr val="000000"/>
                          </a:solidFill>
                          <a:effectLst/>
                          <a:latin typeface="Times New Roman" pitchFamily="18" charset="0"/>
                          <a:ea typeface="宋体" charset="-122"/>
                        </a:rPr>
                        <a:t>3000</a:t>
                      </a:r>
                      <a:r>
                        <a:rPr kumimoji="0" lang="zh-CN" altLang="en-US" sz="1100" b="1" i="0" u="none" strike="noStrike" cap="none" normalizeH="0" baseline="0" smtClean="0">
                          <a:ln>
                            <a:noFill/>
                          </a:ln>
                          <a:solidFill>
                            <a:srgbClr val="000000"/>
                          </a:solidFill>
                          <a:effectLst/>
                          <a:latin typeface="Times New Roman" pitchFamily="18" charset="0"/>
                          <a:ea typeface="宋体" charset="-122"/>
                        </a:rPr>
                        <a:t>人</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000000"/>
                          </a:solidFill>
                          <a:effectLst/>
                          <a:latin typeface="Times New Roman" pitchFamily="18" charset="0"/>
                          <a:ea typeface="宋体" charset="-122"/>
                        </a:rPr>
                        <a:t>65</a:t>
                      </a:r>
                      <a:r>
                        <a:rPr kumimoji="0" lang="zh-CN" altLang="en-US" sz="1100" b="1" i="0" u="none" strike="noStrike" cap="none" normalizeH="0" baseline="0" smtClean="0">
                          <a:ln>
                            <a:noFill/>
                          </a:ln>
                          <a:solidFill>
                            <a:srgbClr val="000000"/>
                          </a:solidFill>
                          <a:effectLst/>
                          <a:latin typeface="Times New Roman" pitchFamily="18" charset="0"/>
                          <a:ea typeface="宋体" charset="-122"/>
                        </a:rPr>
                        <a:t>元</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每人每月</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增值税专用发票（可抵扣）</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793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当月参保人数≥</a:t>
                      </a:r>
                      <a:r>
                        <a:rPr kumimoji="0" lang="en-US" altLang="zh-CN" sz="1100" b="1" i="0" u="none" strike="noStrike" cap="none" normalizeH="0" baseline="0" smtClean="0">
                          <a:ln>
                            <a:noFill/>
                          </a:ln>
                          <a:solidFill>
                            <a:srgbClr val="000000"/>
                          </a:solidFill>
                          <a:effectLst/>
                          <a:latin typeface="Times New Roman" pitchFamily="18" charset="0"/>
                          <a:ea typeface="宋体" charset="-122"/>
                        </a:rPr>
                        <a:t>4000</a:t>
                      </a:r>
                      <a:r>
                        <a:rPr kumimoji="0" lang="zh-CN" altLang="en-US" sz="1100" b="1" i="0" u="none" strike="noStrike" cap="none" normalizeH="0" baseline="0" smtClean="0">
                          <a:ln>
                            <a:noFill/>
                          </a:ln>
                          <a:solidFill>
                            <a:srgbClr val="000000"/>
                          </a:solidFill>
                          <a:effectLst/>
                          <a:latin typeface="Times New Roman" pitchFamily="18" charset="0"/>
                          <a:ea typeface="宋体" charset="-122"/>
                        </a:rPr>
                        <a:t>人</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rgbClr val="000000"/>
                          </a:solidFill>
                          <a:effectLst/>
                          <a:latin typeface="Times New Roman" pitchFamily="18" charset="0"/>
                          <a:ea typeface="宋体" charset="-122"/>
                        </a:rPr>
                        <a:t>  </a:t>
                      </a:r>
                      <a:r>
                        <a:rPr kumimoji="0" lang="en-US" altLang="zh-CN" sz="1100" b="1" i="0" u="none" strike="noStrike" cap="none" normalizeH="0" baseline="0" dirty="0" smtClean="0">
                          <a:ln>
                            <a:noFill/>
                          </a:ln>
                          <a:solidFill>
                            <a:srgbClr val="000000"/>
                          </a:solidFill>
                          <a:effectLst/>
                          <a:latin typeface="Times New Roman" pitchFamily="18" charset="0"/>
                          <a:ea typeface="宋体" charset="-122"/>
                        </a:rPr>
                        <a:t>60</a:t>
                      </a:r>
                      <a:r>
                        <a:rPr kumimoji="0" lang="zh-CN" altLang="en-US" sz="1100" b="1" i="0" u="none" strike="noStrike" cap="none" normalizeH="0" baseline="0" dirty="0" smtClean="0">
                          <a:ln>
                            <a:noFill/>
                          </a:ln>
                          <a:solidFill>
                            <a:srgbClr val="000000"/>
                          </a:solidFill>
                          <a:effectLst/>
                          <a:latin typeface="Times New Roman" pitchFamily="18" charset="0"/>
                          <a:ea typeface="宋体" charset="-122"/>
                        </a:rPr>
                        <a:t>元</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rgbClr val="000000"/>
                          </a:solidFill>
                          <a:effectLst/>
                          <a:latin typeface="Times New Roman" pitchFamily="18" charset="0"/>
                          <a:ea typeface="宋体" charset="-122"/>
                        </a:rPr>
                        <a:t>每人每月</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Times New Roman" pitchFamily="18" charset="0"/>
                          <a:ea typeface="宋体" charset="-122"/>
                        </a:rPr>
                        <a:t>增值税专用发票（可抵扣）</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78263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56322" name="TextBox 1"/>
          <p:cNvSpPr>
            <a:spLocks noChangeArrowheads="1"/>
          </p:cNvSpPr>
          <p:nvPr/>
        </p:nvSpPr>
        <p:spPr bwMode="auto">
          <a:xfrm>
            <a:off x="1282700" y="5000636"/>
            <a:ext cx="6475412" cy="1323975"/>
          </a:xfrm>
          <a:prstGeom prst="rect">
            <a:avLst/>
          </a:prstGeom>
          <a:noFill/>
          <a:ln w="9525">
            <a:noFill/>
            <a:miter lim="800000"/>
            <a:headEnd/>
            <a:tailEnd/>
          </a:ln>
        </p:spPr>
        <p:txBody>
          <a:bodyPr>
            <a:spAutoFit/>
          </a:bodyPr>
          <a:lstStyle/>
          <a:p>
            <a:pPr algn="ctr">
              <a:buFont typeface="Arial" charset="0"/>
              <a:buNone/>
            </a:pPr>
            <a:r>
              <a:rPr lang="en-US" altLang="zh-CN" sz="8000" b="1" dirty="0">
                <a:solidFill>
                  <a:schemeClr val="bg1"/>
                </a:solidFill>
                <a:latin typeface="微软雅黑" pitchFamily="34" charset="-122"/>
                <a:ea typeface="微软雅黑" pitchFamily="34" charset="-122"/>
                <a:sym typeface="微软雅黑" pitchFamily="34" charset="-122"/>
              </a:rPr>
              <a:t>Thank you!</a:t>
            </a:r>
            <a:endParaRPr lang="zh-CN" altLang="en-US" dirty="0"/>
          </a:p>
        </p:txBody>
      </p:sp>
      <p:sp>
        <p:nvSpPr>
          <p:cNvPr id="56323" name="直接连接符 2"/>
          <p:cNvSpPr>
            <a:spLocks noChangeShapeType="1"/>
          </p:cNvSpPr>
          <p:nvPr/>
        </p:nvSpPr>
        <p:spPr bwMode="auto">
          <a:xfrm>
            <a:off x="1312863" y="4706938"/>
            <a:ext cx="6496050" cy="1587"/>
          </a:xfrm>
          <a:prstGeom prst="line">
            <a:avLst/>
          </a:prstGeom>
          <a:noFill/>
          <a:ln w="9525">
            <a:solidFill>
              <a:schemeClr val="bg1"/>
            </a:solidFill>
            <a:round/>
            <a:headEnd/>
            <a:tailEnd/>
          </a:ln>
        </p:spPr>
        <p:txBody>
          <a:bodyPr/>
          <a:lstStyle/>
          <a:p>
            <a:endParaRPr lang="zh-CN" altLang="en-US"/>
          </a:p>
        </p:txBody>
      </p:sp>
      <p:sp>
        <p:nvSpPr>
          <p:cNvPr id="56324" name="直接连接符 5"/>
          <p:cNvSpPr>
            <a:spLocks noChangeShapeType="1"/>
          </p:cNvSpPr>
          <p:nvPr/>
        </p:nvSpPr>
        <p:spPr bwMode="auto">
          <a:xfrm>
            <a:off x="1282700" y="4686300"/>
            <a:ext cx="6496050" cy="0"/>
          </a:xfrm>
          <a:prstGeom prst="line">
            <a:avLst/>
          </a:prstGeom>
          <a:noFill/>
          <a:ln w="9525">
            <a:solidFill>
              <a:schemeClr val="bg1"/>
            </a:solidFill>
            <a:round/>
            <a:headEnd/>
            <a:tailEnd/>
          </a:ln>
        </p:spPr>
        <p:txBody>
          <a:bodyPr/>
          <a:lstStyle/>
          <a:p>
            <a:endParaRPr lang="zh-CN" altLang="en-US"/>
          </a:p>
        </p:txBody>
      </p:sp>
      <p:sp>
        <p:nvSpPr>
          <p:cNvPr id="56325" name="TextBox 6"/>
          <p:cNvSpPr>
            <a:spLocks noChangeArrowheads="1"/>
          </p:cNvSpPr>
          <p:nvPr/>
        </p:nvSpPr>
        <p:spPr bwMode="auto">
          <a:xfrm>
            <a:off x="1323975" y="3643314"/>
            <a:ext cx="6550025" cy="366713"/>
          </a:xfrm>
          <a:prstGeom prst="rect">
            <a:avLst/>
          </a:prstGeom>
          <a:noFill/>
          <a:ln w="9525">
            <a:noFill/>
            <a:miter lim="800000"/>
            <a:headEnd/>
            <a:tailEnd/>
          </a:ln>
        </p:spPr>
        <p:txBody>
          <a:bodyPr>
            <a:spAutoFit/>
          </a:bodyPr>
          <a:lstStyle/>
          <a:p>
            <a:pPr algn="dist">
              <a:buFont typeface="Arial" charset="0"/>
              <a:buNone/>
            </a:pPr>
            <a:r>
              <a:rPr lang="zh-CN" altLang="en-US" b="1">
                <a:solidFill>
                  <a:schemeClr val="bg1"/>
                </a:solidFill>
                <a:latin typeface="微软雅黑" pitchFamily="34" charset="-122"/>
                <a:ea typeface="微软雅黑" pitchFamily="34" charset="-122"/>
                <a:sym typeface="微软雅黑" pitchFamily="34" charset="-122"/>
              </a:rPr>
              <a:t>工伤</a:t>
            </a:r>
            <a:r>
              <a:rPr lang="en-US" altLang="zh-CN" b="1">
                <a:solidFill>
                  <a:schemeClr val="bg1"/>
                </a:solidFill>
                <a:latin typeface="微软雅黑" pitchFamily="34" charset="-122"/>
                <a:ea typeface="微软雅黑" pitchFamily="34" charset="-122"/>
                <a:sym typeface="微软雅黑" pitchFamily="34" charset="-122"/>
              </a:rPr>
              <a:t>e</a:t>
            </a:r>
            <a:r>
              <a:rPr lang="zh-CN" altLang="en-US" b="1">
                <a:solidFill>
                  <a:schemeClr val="bg1"/>
                </a:solidFill>
                <a:latin typeface="微软雅黑" pitchFamily="34" charset="-122"/>
                <a:ea typeface="微软雅黑" pitchFamily="34" charset="-122"/>
                <a:sym typeface="微软雅黑" pitchFamily="34" charset="-122"/>
              </a:rPr>
              <a:t>站为企业最大限度降低用工风险而生</a:t>
            </a:r>
            <a:endParaRPr lang="zh-CN" altLang="en-US"/>
          </a:p>
        </p:txBody>
      </p:sp>
      <p:sp>
        <p:nvSpPr>
          <p:cNvPr id="56327" name="Rectangle 2"/>
          <p:cNvSpPr txBox="1">
            <a:spLocks noRot="1" noChangeArrowheads="1"/>
          </p:cNvSpPr>
          <p:nvPr/>
        </p:nvSpPr>
        <p:spPr bwMode="auto">
          <a:xfrm>
            <a:off x="1316038" y="1628775"/>
            <a:ext cx="6557962" cy="990600"/>
          </a:xfrm>
          <a:prstGeom prst="rect">
            <a:avLst/>
          </a:prstGeom>
          <a:noFill/>
          <a:ln w="9525">
            <a:noFill/>
            <a:miter lim="800000"/>
            <a:headEnd/>
            <a:tailEnd/>
          </a:ln>
        </p:spPr>
        <p:txBody>
          <a:bodyPr anchor="ctr"/>
          <a:lstStyle/>
          <a:p>
            <a:pPr algn="ctr">
              <a:lnSpc>
                <a:spcPct val="150000"/>
              </a:lnSpc>
            </a:pPr>
            <a:r>
              <a:rPr lang="zh-CN" altLang="en-US" sz="3200" b="1" dirty="0" smtClean="0">
                <a:solidFill>
                  <a:schemeClr val="bg1"/>
                </a:solidFill>
                <a:latin typeface="微软雅黑" pitchFamily="34" charset="-122"/>
                <a:ea typeface="微软雅黑" pitchFamily="34" charset="-122"/>
              </a:rPr>
              <a:t>中人</a:t>
            </a:r>
            <a:r>
              <a:rPr lang="zh-CN" altLang="en-US" sz="3200" b="1" dirty="0">
                <a:solidFill>
                  <a:schemeClr val="bg1"/>
                </a:solidFill>
                <a:latin typeface="微软雅黑" pitchFamily="34" charset="-122"/>
                <a:ea typeface="微软雅黑" pitchFamily="34" charset="-122"/>
              </a:rPr>
              <a:t>管协（北京）企业管理</a:t>
            </a:r>
            <a:r>
              <a:rPr lang="zh-CN" altLang="en-US" sz="3200" b="1" dirty="0" smtClean="0">
                <a:solidFill>
                  <a:schemeClr val="bg1"/>
                </a:solidFill>
                <a:latin typeface="微软雅黑" pitchFamily="34" charset="-122"/>
                <a:ea typeface="微软雅黑" pitchFamily="34" charset="-122"/>
              </a:rPr>
              <a:t>中心  </a:t>
            </a:r>
            <a:endParaRPr lang="en-US" altLang="zh-CN" sz="3200" b="1" dirty="0" smtClean="0">
              <a:solidFill>
                <a:schemeClr val="bg1"/>
              </a:solidFill>
              <a:latin typeface="微软雅黑" pitchFamily="34" charset="-122"/>
              <a:ea typeface="微软雅黑" pitchFamily="34" charset="-122"/>
            </a:endParaRPr>
          </a:p>
          <a:p>
            <a:pPr algn="ctr">
              <a:lnSpc>
                <a:spcPct val="150000"/>
              </a:lnSpc>
            </a:pPr>
            <a:r>
              <a:rPr lang="zh-CN" altLang="en-US" sz="3200" b="1" dirty="0" smtClean="0">
                <a:solidFill>
                  <a:schemeClr val="bg1"/>
                </a:solidFill>
                <a:latin typeface="微软雅黑" pitchFamily="34" charset="-122"/>
                <a:ea typeface="微软雅黑" pitchFamily="34" charset="-122"/>
              </a:rPr>
              <a:t>石家庄合伙人</a:t>
            </a:r>
            <a:endParaRPr lang="en-US" altLang="zh-CN" sz="3200" b="1" dirty="0" smtClean="0">
              <a:solidFill>
                <a:schemeClr val="bg1"/>
              </a:solidFill>
              <a:latin typeface="微软雅黑" pitchFamily="34" charset="-122"/>
              <a:ea typeface="微软雅黑" pitchFamily="34" charset="-122"/>
            </a:endParaRPr>
          </a:p>
          <a:p>
            <a:pPr algn="ctr">
              <a:lnSpc>
                <a:spcPct val="150000"/>
              </a:lnSpc>
            </a:pPr>
            <a:r>
              <a:rPr lang="zh-CN" altLang="en-US" sz="3200" b="1" dirty="0" smtClean="0">
                <a:solidFill>
                  <a:schemeClr val="bg1"/>
                </a:solidFill>
                <a:latin typeface="微软雅黑" pitchFamily="34" charset="-122"/>
                <a:ea typeface="微软雅黑" pitchFamily="34" charset="-122"/>
              </a:rPr>
              <a:t>河北冀人达劳务派遣有限公司 </a:t>
            </a:r>
            <a:endParaRPr lang="en-US" altLang="zh-CN" sz="3200" b="1" dirty="0" smtClean="0">
              <a:solidFill>
                <a:schemeClr val="bg1"/>
              </a:solidFill>
              <a:latin typeface="微软雅黑" pitchFamily="34" charset="-122"/>
              <a:ea typeface="微软雅黑" pitchFamily="34" charset="-122"/>
            </a:endParaRPr>
          </a:p>
          <a:p>
            <a:pPr algn="ctr">
              <a:lnSpc>
                <a:spcPct val="150000"/>
              </a:lnSpc>
            </a:pPr>
            <a:r>
              <a:rPr lang="zh-CN" altLang="en-US" sz="3200" b="1" dirty="0" smtClean="0">
                <a:solidFill>
                  <a:schemeClr val="bg1"/>
                </a:solidFill>
                <a:latin typeface="微软雅黑" pitchFamily="34" charset="-122"/>
                <a:ea typeface="微软雅黑" pitchFamily="34" charset="-122"/>
              </a:rPr>
              <a:t>  竭诚为您服务</a:t>
            </a:r>
            <a:endParaRPr lang="zh-CN" altLang="en-US" sz="3200" b="1" dirty="0">
              <a:solidFill>
                <a:schemeClr val="bg1"/>
              </a:solidFill>
              <a:latin typeface="微软雅黑" pitchFamily="34" charset="-122"/>
              <a:ea typeface="微软雅黑" pitchFamily="34" charset="-122"/>
            </a:endParaRPr>
          </a:p>
          <a:p>
            <a:pPr algn="ctr">
              <a:lnSpc>
                <a:spcPct val="150000"/>
              </a:lnSpc>
            </a:pPr>
            <a:endParaRPr lang="en-US" altLang="zh-CN" sz="3200" b="1" dirty="0">
              <a:solidFill>
                <a:schemeClr val="bg1"/>
              </a:solidFill>
              <a:latin typeface="微软雅黑" pitchFamily="34" charset="-122"/>
              <a:ea typeface="微软雅黑" pitchFamily="34" charset="-122"/>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0" y="6500813"/>
            <a:ext cx="9151938" cy="357187"/>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pic>
        <p:nvPicPr>
          <p:cNvPr id="22530" name="Picture 8" descr="3"/>
          <p:cNvPicPr>
            <a:picLocks noChangeAspect="1"/>
          </p:cNvPicPr>
          <p:nvPr/>
        </p:nvPicPr>
        <p:blipFill>
          <a:blip r:embed="rId2"/>
          <a:srcRect/>
          <a:stretch>
            <a:fillRect/>
          </a:stretch>
        </p:blipFill>
        <p:spPr bwMode="auto">
          <a:xfrm>
            <a:off x="7938" y="5070475"/>
            <a:ext cx="508000" cy="847725"/>
          </a:xfrm>
          <a:prstGeom prst="rect">
            <a:avLst/>
          </a:prstGeom>
          <a:noFill/>
          <a:ln w="9525">
            <a:noFill/>
            <a:miter lim="800000"/>
            <a:headEnd/>
            <a:tailEnd/>
          </a:ln>
        </p:spPr>
      </p:pic>
      <p:pic>
        <p:nvPicPr>
          <p:cNvPr id="22531" name="Picture 10" descr="5"/>
          <p:cNvPicPr>
            <a:picLocks noChangeAspect="1"/>
          </p:cNvPicPr>
          <p:nvPr/>
        </p:nvPicPr>
        <p:blipFill>
          <a:blip r:embed="rId3"/>
          <a:srcRect/>
          <a:stretch>
            <a:fillRect/>
          </a:stretch>
        </p:blipFill>
        <p:spPr bwMode="auto">
          <a:xfrm>
            <a:off x="2465388" y="3727450"/>
            <a:ext cx="517525" cy="287338"/>
          </a:xfrm>
          <a:prstGeom prst="rect">
            <a:avLst/>
          </a:prstGeom>
          <a:noFill/>
          <a:ln w="9525">
            <a:noFill/>
            <a:miter lim="800000"/>
            <a:headEnd/>
            <a:tailEnd/>
          </a:ln>
        </p:spPr>
      </p:pic>
      <p:sp>
        <p:nvSpPr>
          <p:cNvPr id="22532" name="Rectangle 2"/>
          <p:cNvSpPr>
            <a:spLocks noChangeArrowheads="1"/>
          </p:cNvSpPr>
          <p:nvPr/>
        </p:nvSpPr>
        <p:spPr bwMode="auto">
          <a:xfrm>
            <a:off x="-7938" y="0"/>
            <a:ext cx="9159876" cy="1341438"/>
          </a:xfrm>
          <a:prstGeom prst="flowChartDocument">
            <a:avLst/>
          </a:prstGeom>
          <a:solidFill>
            <a:schemeClr val="hlink"/>
          </a:solidFill>
          <a:ln w="9525">
            <a:noFill/>
            <a:miter lim="800000"/>
            <a:headEnd/>
            <a:tailEnd/>
          </a:ln>
        </p:spPr>
        <p:txBody>
          <a:bodyPr anchor="ctr"/>
          <a:lstStyle/>
          <a:p>
            <a:pPr>
              <a:buFont typeface="Arial" charset="0"/>
              <a:buNone/>
            </a:pPr>
            <a:endParaRPr lang="zh-CN" altLang="en-US"/>
          </a:p>
        </p:txBody>
      </p:sp>
      <p:sp>
        <p:nvSpPr>
          <p:cNvPr id="22533" name="Rectangle 38"/>
          <p:cNvSpPr>
            <a:spLocks noGrp="1"/>
          </p:cNvSpPr>
          <p:nvPr>
            <p:ph type="title" sz="quarter"/>
          </p:nvPr>
        </p:nvSpPr>
        <p:spPr>
          <a:xfrm>
            <a:off x="457200" y="115888"/>
            <a:ext cx="8075613" cy="868362"/>
          </a:xfrm>
        </p:spPr>
        <p:txBody>
          <a:bodyPr/>
          <a:lstStyle/>
          <a:p>
            <a:r>
              <a:rPr lang="zh-CN" altLang="en-US" sz="2800" b="1" smtClean="0">
                <a:solidFill>
                  <a:srgbClr val="FFFF00"/>
                </a:solidFill>
                <a:latin typeface="微软雅黑" pitchFamily="34" charset="-122"/>
                <a:ea typeface="微软雅黑" pitchFamily="34" charset="-122"/>
              </a:rPr>
              <a:t>工伤</a:t>
            </a:r>
            <a:r>
              <a:rPr lang="en-US" altLang="zh-CN" sz="2800" b="1" smtClean="0">
                <a:solidFill>
                  <a:srgbClr val="FFFF00"/>
                </a:solidFill>
                <a:latin typeface="微软雅黑" pitchFamily="34" charset="-122"/>
                <a:ea typeface="微软雅黑" pitchFamily="34" charset="-122"/>
              </a:rPr>
              <a:t>e</a:t>
            </a:r>
            <a:r>
              <a:rPr lang="zh-CN" altLang="en-US" sz="2800" b="1" smtClean="0">
                <a:solidFill>
                  <a:srgbClr val="FFFF00"/>
                </a:solidFill>
                <a:latin typeface="微软雅黑" pitchFamily="34" charset="-122"/>
                <a:ea typeface="微软雅黑" pitchFamily="34" charset="-122"/>
              </a:rPr>
              <a:t>站</a:t>
            </a:r>
            <a:r>
              <a:rPr lang="en-US" altLang="zh-CN" sz="2800" b="1" smtClean="0">
                <a:solidFill>
                  <a:srgbClr val="FFFF00"/>
                </a:solidFill>
                <a:latin typeface="微软雅黑" pitchFamily="34" charset="-122"/>
                <a:ea typeface="微软雅黑" pitchFamily="34" charset="-122"/>
              </a:rPr>
              <a:t>—</a:t>
            </a:r>
            <a:r>
              <a:rPr lang="zh-CN" altLang="en-US" sz="2800" b="1" smtClean="0">
                <a:solidFill>
                  <a:srgbClr val="FFFF00"/>
                </a:solidFill>
                <a:latin typeface="微软雅黑" pitchFamily="34" charset="-122"/>
                <a:ea typeface="微软雅黑" pitchFamily="34" charset="-122"/>
              </a:rPr>
              <a:t>四大机构提供学术、专业、技术支持为雇主降低用工风险</a:t>
            </a:r>
          </a:p>
        </p:txBody>
      </p:sp>
      <p:pic>
        <p:nvPicPr>
          <p:cNvPr id="22534" name="Picture 43" descr="管理协会绿色"/>
          <p:cNvPicPr>
            <a:picLocks noGrp="1" noChangeAspect="1" noChangeArrowheads="1"/>
          </p:cNvPicPr>
          <p:nvPr>
            <p:ph sz="quarter" idx="1"/>
          </p:nvPr>
        </p:nvPicPr>
        <p:blipFill>
          <a:blip r:embed="rId4"/>
          <a:srcRect/>
          <a:stretch>
            <a:fillRect/>
          </a:stretch>
        </p:blipFill>
        <p:spPr>
          <a:xfrm>
            <a:off x="1382713" y="1600200"/>
            <a:ext cx="2036762" cy="2036763"/>
          </a:xfrm>
        </p:spPr>
      </p:pic>
      <p:pic>
        <p:nvPicPr>
          <p:cNvPr id="22535" name="Picture 44" descr="人力资源全国战略联盟21222"/>
          <p:cNvPicPr>
            <a:picLocks noGrp="1" noChangeAspect="1" noChangeArrowheads="1"/>
          </p:cNvPicPr>
          <p:nvPr>
            <p:ph sz="quarter" idx="2"/>
          </p:nvPr>
        </p:nvPicPr>
        <p:blipFill>
          <a:blip r:embed="rId5"/>
          <a:srcRect/>
          <a:stretch>
            <a:fillRect/>
          </a:stretch>
        </p:blipFill>
        <p:spPr>
          <a:xfrm>
            <a:off x="5651500" y="1620838"/>
            <a:ext cx="2016125" cy="2016125"/>
          </a:xfrm>
        </p:spPr>
      </p:pic>
      <p:pic>
        <p:nvPicPr>
          <p:cNvPr id="22536" name="Picture 45" descr="中人管协LOGO"/>
          <p:cNvPicPr>
            <a:picLocks noGrp="1" noChangeAspect="1" noChangeArrowheads="1"/>
          </p:cNvPicPr>
          <p:nvPr>
            <p:ph sz="quarter" idx="3"/>
          </p:nvPr>
        </p:nvPicPr>
        <p:blipFill>
          <a:blip r:embed="rId6"/>
          <a:srcRect/>
          <a:stretch>
            <a:fillRect/>
          </a:stretch>
        </p:blipFill>
        <p:spPr>
          <a:xfrm>
            <a:off x="971550" y="3938588"/>
            <a:ext cx="2873375" cy="2295525"/>
          </a:xfrm>
        </p:spPr>
      </p:pic>
      <p:pic>
        <p:nvPicPr>
          <p:cNvPr id="22537" name="Picture 46" descr="志帆兴业logo"/>
          <p:cNvPicPr>
            <a:picLocks noGrp="1" noChangeAspect="1" noChangeArrowheads="1"/>
          </p:cNvPicPr>
          <p:nvPr>
            <p:ph sz="quarter" idx="4"/>
          </p:nvPr>
        </p:nvPicPr>
        <p:blipFill>
          <a:blip r:embed="rId7"/>
          <a:srcRect/>
          <a:stretch>
            <a:fillRect/>
          </a:stretch>
        </p:blipFill>
        <p:spPr>
          <a:xfrm>
            <a:off x="5580063" y="3933825"/>
            <a:ext cx="2151062" cy="2305050"/>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7938" y="0"/>
            <a:ext cx="9151938" cy="1143000"/>
          </a:xfrm>
          <a:prstGeom prst="flowChartDocument">
            <a:avLst/>
          </a:prstGeom>
          <a:solidFill>
            <a:schemeClr val="hlink"/>
          </a:solidFill>
          <a:ln w="9525">
            <a:noFill/>
            <a:miter lim="800000"/>
            <a:headEnd/>
            <a:tailEnd/>
          </a:ln>
        </p:spPr>
        <p:txBody>
          <a:bodyPr anchor="ctr"/>
          <a:lstStyle/>
          <a:p>
            <a:pPr>
              <a:buFont typeface="Arial" charset="0"/>
              <a:buNone/>
            </a:pPr>
            <a:endParaRPr lang="zh-CN" altLang="en-US"/>
          </a:p>
        </p:txBody>
      </p:sp>
      <p:sp>
        <p:nvSpPr>
          <p:cNvPr id="23554" name="Rectangle 8"/>
          <p:cNvSpPr>
            <a:spLocks noGrp="1"/>
          </p:cNvSpPr>
          <p:nvPr>
            <p:ph type="title" sz="quarter"/>
          </p:nvPr>
        </p:nvSpPr>
        <p:spPr>
          <a:xfrm>
            <a:off x="457200" y="-26988"/>
            <a:ext cx="8229600" cy="1143001"/>
          </a:xfrm>
        </p:spPr>
        <p:txBody>
          <a:bodyPr/>
          <a:lstStyle/>
          <a:p>
            <a:r>
              <a:rPr lang="zh-CN" altLang="en-US" sz="2800" b="1" smtClean="0">
                <a:solidFill>
                  <a:srgbClr val="FFFF00"/>
                </a:solidFill>
                <a:ea typeface="微软雅黑" pitchFamily="34" charset="-122"/>
              </a:rPr>
              <a:t>实力保险公司承保保障用工无忧</a:t>
            </a:r>
          </a:p>
        </p:txBody>
      </p:sp>
      <p:pic>
        <p:nvPicPr>
          <p:cNvPr id="23555" name="Picture 13" descr="新华"/>
          <p:cNvPicPr>
            <a:picLocks noGrp="1" noChangeAspect="1" noChangeArrowheads="1"/>
          </p:cNvPicPr>
          <p:nvPr>
            <p:ph sz="quarter" idx="1"/>
          </p:nvPr>
        </p:nvPicPr>
        <p:blipFill>
          <a:blip r:embed="rId2"/>
          <a:srcRect/>
          <a:stretch>
            <a:fillRect/>
          </a:stretch>
        </p:blipFill>
        <p:spPr>
          <a:xfrm>
            <a:off x="1065213" y="1600200"/>
            <a:ext cx="2820987" cy="2185988"/>
          </a:xfrm>
        </p:spPr>
      </p:pic>
      <p:pic>
        <p:nvPicPr>
          <p:cNvPr id="23556" name="Picture 14" descr="2"/>
          <p:cNvPicPr>
            <a:picLocks noGrp="1" noChangeAspect="1" noChangeArrowheads="1"/>
          </p:cNvPicPr>
          <p:nvPr>
            <p:ph sz="quarter" idx="2"/>
          </p:nvPr>
        </p:nvPicPr>
        <p:blipFill>
          <a:blip r:embed="rId3"/>
          <a:srcRect/>
          <a:stretch>
            <a:fillRect/>
          </a:stretch>
        </p:blipFill>
        <p:spPr>
          <a:xfrm>
            <a:off x="4829175" y="1782763"/>
            <a:ext cx="3676650" cy="1819275"/>
          </a:xfrm>
        </p:spPr>
      </p:pic>
      <p:pic>
        <p:nvPicPr>
          <p:cNvPr id="23557" name="Picture 15" descr="1"/>
          <p:cNvPicPr>
            <a:picLocks noGrp="1" noChangeAspect="1" noChangeArrowheads="1"/>
          </p:cNvPicPr>
          <p:nvPr>
            <p:ph sz="quarter" idx="3"/>
          </p:nvPr>
        </p:nvPicPr>
        <p:blipFill>
          <a:blip r:embed="rId4"/>
          <a:srcRect/>
          <a:stretch>
            <a:fillRect/>
          </a:stretch>
        </p:blipFill>
        <p:spPr>
          <a:xfrm>
            <a:off x="971550" y="4176713"/>
            <a:ext cx="3240088" cy="1477962"/>
          </a:xfrm>
        </p:spPr>
      </p:pic>
      <p:pic>
        <p:nvPicPr>
          <p:cNvPr id="23558" name="Picture 16" descr="timg"/>
          <p:cNvPicPr>
            <a:picLocks noGrp="1" noChangeAspect="1" noChangeArrowheads="1"/>
          </p:cNvPicPr>
          <p:nvPr>
            <p:ph sz="quarter" idx="4"/>
          </p:nvPr>
        </p:nvPicPr>
        <p:blipFill>
          <a:blip r:embed="rId5"/>
          <a:srcRect/>
          <a:stretch>
            <a:fillRect/>
          </a:stretch>
        </p:blipFill>
        <p:spPr>
          <a:xfrm>
            <a:off x="5170488" y="3862388"/>
            <a:ext cx="3001962" cy="1798637"/>
          </a:xfrm>
        </p:spPr>
      </p:pic>
      <p:sp>
        <p:nvSpPr>
          <p:cNvPr id="23559" name="Rectangle 3"/>
          <p:cNvSpPr>
            <a:spLocks noChangeArrowheads="1"/>
          </p:cNvSpPr>
          <p:nvPr/>
        </p:nvSpPr>
        <p:spPr bwMode="auto">
          <a:xfrm>
            <a:off x="0" y="6500813"/>
            <a:ext cx="9151938" cy="357187"/>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0" y="-365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产品六大优势</a:t>
            </a:r>
          </a:p>
        </p:txBody>
      </p:sp>
      <p:sp>
        <p:nvSpPr>
          <p:cNvPr id="24578"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24579" name="Group 11"/>
          <p:cNvGrpSpPr>
            <a:grpSpLocks noChangeAspect="1"/>
          </p:cNvGrpSpPr>
          <p:nvPr/>
        </p:nvGrpSpPr>
        <p:grpSpPr bwMode="auto">
          <a:xfrm>
            <a:off x="219075" y="239713"/>
            <a:ext cx="300038" cy="304800"/>
            <a:chOff x="202" y="201"/>
            <a:chExt cx="252" cy="252"/>
          </a:xfrm>
        </p:grpSpPr>
        <p:sp>
          <p:nvSpPr>
            <p:cNvPr id="24592"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24593"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24594"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24595"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24596"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24580" name="圆角矩形 1"/>
          <p:cNvSpPr>
            <a:spLocks noChangeArrowheads="1"/>
          </p:cNvSpPr>
          <p:nvPr/>
        </p:nvSpPr>
        <p:spPr bwMode="auto">
          <a:xfrm>
            <a:off x="395288" y="2020888"/>
            <a:ext cx="2541587" cy="1727200"/>
          </a:xfrm>
          <a:prstGeom prst="roundRect">
            <a:avLst>
              <a:gd name="adj" fmla="val 16667"/>
            </a:avLst>
          </a:prstGeom>
          <a:solidFill>
            <a:schemeClr val="bg1"/>
          </a:solidFill>
          <a:ln w="25400" algn="ctr">
            <a:solidFill>
              <a:schemeClr val="hlink"/>
            </a:solidFill>
            <a:round/>
            <a:headEnd/>
            <a:tailEnd/>
          </a:ln>
        </p:spPr>
        <p:txBody>
          <a:bodyPr anchor="ctr"/>
          <a:lstStyle/>
          <a:p>
            <a:pPr algn="ctr">
              <a:lnSpc>
                <a:spcPct val="150000"/>
              </a:lnSpc>
            </a:pPr>
            <a:r>
              <a:rPr lang="zh-CN" altLang="en-US" sz="1600" b="1">
                <a:solidFill>
                  <a:srgbClr val="FF6600"/>
                </a:solidFill>
                <a:latin typeface="微软雅黑" pitchFamily="34" charset="-122"/>
                <a:ea typeface="微软雅黑" pitchFamily="34" charset="-122"/>
              </a:rPr>
              <a:t>☆</a:t>
            </a:r>
            <a:r>
              <a:rPr lang="zh-CN" altLang="en-US" sz="1400" b="1">
                <a:latin typeface="微软雅黑" pitchFamily="34" charset="-122"/>
                <a:ea typeface="微软雅黑" pitchFamily="34" charset="-122"/>
              </a:rPr>
              <a:t>参保人员年龄限度大（</a:t>
            </a:r>
            <a:r>
              <a:rPr lang="en-US" altLang="zh-CN" sz="1400" b="1">
                <a:latin typeface="微软雅黑" pitchFamily="34" charset="-122"/>
                <a:ea typeface="微软雅黑" pitchFamily="34" charset="-122"/>
              </a:rPr>
              <a:t>16-70</a:t>
            </a:r>
            <a:r>
              <a:rPr lang="zh-CN" altLang="en-US" sz="1400" b="1">
                <a:latin typeface="微软雅黑" pitchFamily="34" charset="-122"/>
                <a:ea typeface="微软雅黑" pitchFamily="34" charset="-122"/>
              </a:rPr>
              <a:t>周岁）有效解决不满</a:t>
            </a:r>
            <a:r>
              <a:rPr lang="en-US" altLang="zh-CN" sz="1400" b="1">
                <a:latin typeface="微软雅黑" pitchFamily="34" charset="-122"/>
                <a:ea typeface="微软雅黑" pitchFamily="34" charset="-122"/>
              </a:rPr>
              <a:t>18</a:t>
            </a:r>
            <a:r>
              <a:rPr lang="zh-CN" altLang="en-US" sz="1400" b="1">
                <a:latin typeface="微软雅黑" pitchFamily="34" charset="-122"/>
                <a:ea typeface="微软雅黑" pitchFamily="34" charset="-122"/>
              </a:rPr>
              <a:t>岁和超龄人员不能参保问题</a:t>
            </a:r>
            <a:endParaRPr lang="zh-CN" altLang="zh-CN" sz="1400" b="1">
              <a:latin typeface="微软雅黑" pitchFamily="34" charset="-122"/>
              <a:ea typeface="微软雅黑" pitchFamily="34" charset="-122"/>
            </a:endParaRPr>
          </a:p>
        </p:txBody>
      </p:sp>
      <p:sp>
        <p:nvSpPr>
          <p:cNvPr id="24581" name="圆角矩形 14"/>
          <p:cNvSpPr>
            <a:spLocks noChangeArrowheads="1"/>
          </p:cNvSpPr>
          <p:nvPr/>
        </p:nvSpPr>
        <p:spPr bwMode="auto">
          <a:xfrm>
            <a:off x="3278188" y="1989138"/>
            <a:ext cx="2540000" cy="1727200"/>
          </a:xfrm>
          <a:prstGeom prst="roundRect">
            <a:avLst>
              <a:gd name="adj" fmla="val 16667"/>
            </a:avLst>
          </a:prstGeom>
          <a:solidFill>
            <a:schemeClr val="bg1"/>
          </a:solidFill>
          <a:ln w="25400" algn="ctr">
            <a:solidFill>
              <a:schemeClr val="hlink"/>
            </a:solidFill>
            <a:round/>
            <a:headEnd/>
            <a:tailEnd/>
          </a:ln>
        </p:spPr>
        <p:txBody>
          <a:bodyPr anchor="ctr"/>
          <a:lstStyle/>
          <a:p>
            <a:pPr algn="ctr">
              <a:lnSpc>
                <a:spcPct val="150000"/>
              </a:lnSpc>
            </a:pPr>
            <a:r>
              <a:rPr lang="zh-CN" altLang="en-US" sz="1400" b="1">
                <a:solidFill>
                  <a:srgbClr val="FF6600"/>
                </a:solidFill>
                <a:latin typeface="微软雅黑" pitchFamily="34" charset="-122"/>
                <a:ea typeface="微软雅黑" pitchFamily="34" charset="-122"/>
                <a:sym typeface="+mn-ea"/>
              </a:rPr>
              <a:t>☆</a:t>
            </a:r>
            <a:r>
              <a:rPr lang="zh-CN" altLang="en-US" sz="1400" b="1">
                <a:latin typeface="微软雅黑" pitchFamily="34" charset="-122"/>
                <a:ea typeface="微软雅黑" pitchFamily="34" charset="-122"/>
                <a:sym typeface="+mn-ea"/>
              </a:rPr>
              <a:t>死者和伤残最高赔付</a:t>
            </a:r>
            <a:r>
              <a:rPr lang="en-US" altLang="zh-CN" sz="1400" b="1">
                <a:latin typeface="微软雅黑" pitchFamily="34" charset="-122"/>
                <a:ea typeface="微软雅黑" pitchFamily="34" charset="-122"/>
                <a:sym typeface="+mn-ea"/>
              </a:rPr>
              <a:t>80</a:t>
            </a:r>
            <a:r>
              <a:rPr lang="zh-CN" altLang="en-US" sz="1400" b="1">
                <a:latin typeface="微软雅黑" pitchFamily="34" charset="-122"/>
                <a:ea typeface="微软雅黑" pitchFamily="34" charset="-122"/>
                <a:sym typeface="+mn-ea"/>
              </a:rPr>
              <a:t>万；医药费最高赔付</a:t>
            </a:r>
            <a:r>
              <a:rPr lang="en-US" altLang="zh-CN" sz="1400" b="1">
                <a:latin typeface="微软雅黑" pitchFamily="34" charset="-122"/>
                <a:ea typeface="微软雅黑" pitchFamily="34" charset="-122"/>
                <a:sym typeface="+mn-ea"/>
              </a:rPr>
              <a:t>20</a:t>
            </a:r>
            <a:r>
              <a:rPr lang="zh-CN" altLang="en-US" sz="1400" b="1">
                <a:latin typeface="微软雅黑" pitchFamily="34" charset="-122"/>
                <a:ea typeface="微软雅黑" pitchFamily="34" charset="-122"/>
                <a:sym typeface="+mn-ea"/>
              </a:rPr>
              <a:t>万医疗费低于</a:t>
            </a:r>
            <a:r>
              <a:rPr lang="en-US" altLang="zh-CN" sz="1400" b="1">
                <a:latin typeface="微软雅黑" pitchFamily="34" charset="-122"/>
                <a:ea typeface="微软雅黑" pitchFamily="34" charset="-122"/>
                <a:sym typeface="+mn-ea"/>
              </a:rPr>
              <a:t>2000</a:t>
            </a:r>
            <a:r>
              <a:rPr lang="zh-CN" altLang="en-US" sz="1400" b="1">
                <a:latin typeface="微软雅黑" pitchFamily="34" charset="-122"/>
                <a:ea typeface="微软雅黑" pitchFamily="34" charset="-122"/>
                <a:sym typeface="+mn-ea"/>
              </a:rPr>
              <a:t>元</a:t>
            </a:r>
            <a:r>
              <a:rPr lang="en-US" altLang="zh-CN" sz="1400" b="1">
                <a:latin typeface="微软雅黑" pitchFamily="34" charset="-122"/>
                <a:ea typeface="微软雅黑" pitchFamily="34" charset="-122"/>
                <a:sym typeface="+mn-ea"/>
              </a:rPr>
              <a:t>100%</a:t>
            </a:r>
            <a:r>
              <a:rPr lang="zh-CN" altLang="en-US" sz="1400" b="1">
                <a:latin typeface="微软雅黑" pitchFamily="34" charset="-122"/>
                <a:ea typeface="微软雅黑" pitchFamily="34" charset="-122"/>
                <a:sym typeface="+mn-ea"/>
              </a:rPr>
              <a:t>赔付，</a:t>
            </a:r>
            <a:r>
              <a:rPr lang="en-US" altLang="zh-CN" sz="1400" b="1">
                <a:latin typeface="微软雅黑" pitchFamily="34" charset="-122"/>
                <a:ea typeface="微软雅黑" pitchFamily="34" charset="-122"/>
                <a:sym typeface="+mn-ea"/>
              </a:rPr>
              <a:t>2000</a:t>
            </a:r>
            <a:r>
              <a:rPr lang="zh-CN" altLang="en-US" sz="1400" b="1">
                <a:latin typeface="微软雅黑" pitchFamily="34" charset="-122"/>
                <a:ea typeface="微软雅黑" pitchFamily="34" charset="-122"/>
                <a:sym typeface="+mn-ea"/>
              </a:rPr>
              <a:t>元以上报销比例达到</a:t>
            </a:r>
            <a:r>
              <a:rPr lang="en-US" altLang="zh-CN" sz="1400" b="1">
                <a:latin typeface="微软雅黑" pitchFamily="34" charset="-122"/>
                <a:ea typeface="微软雅黑" pitchFamily="34" charset="-122"/>
                <a:sym typeface="+mn-ea"/>
              </a:rPr>
              <a:t>95%-100%</a:t>
            </a:r>
            <a:endParaRPr lang="en-US" altLang="zh-CN" sz="1400" b="1">
              <a:latin typeface="微软雅黑" pitchFamily="34" charset="-122"/>
              <a:ea typeface="微软雅黑" pitchFamily="34" charset="-122"/>
            </a:endParaRPr>
          </a:p>
        </p:txBody>
      </p:sp>
      <p:sp>
        <p:nvSpPr>
          <p:cNvPr id="24582" name="圆角矩形 15"/>
          <p:cNvSpPr>
            <a:spLocks noChangeArrowheads="1"/>
          </p:cNvSpPr>
          <p:nvPr/>
        </p:nvSpPr>
        <p:spPr bwMode="auto">
          <a:xfrm>
            <a:off x="6151563" y="1989138"/>
            <a:ext cx="2541587" cy="1727200"/>
          </a:xfrm>
          <a:prstGeom prst="roundRect">
            <a:avLst>
              <a:gd name="adj" fmla="val 16667"/>
            </a:avLst>
          </a:prstGeom>
          <a:solidFill>
            <a:schemeClr val="bg1"/>
          </a:solidFill>
          <a:ln w="25400" algn="ctr">
            <a:solidFill>
              <a:schemeClr val="hlink"/>
            </a:solidFill>
            <a:round/>
            <a:headEnd/>
            <a:tailEnd/>
          </a:ln>
        </p:spPr>
        <p:txBody>
          <a:bodyPr anchor="ctr"/>
          <a:lstStyle/>
          <a:p>
            <a:pPr algn="ctr">
              <a:lnSpc>
                <a:spcPct val="150000"/>
              </a:lnSpc>
            </a:pPr>
            <a:r>
              <a:rPr lang="zh-CN" altLang="en-US" sz="1400" b="1">
                <a:latin typeface="微软雅黑" pitchFamily="34" charset="-122"/>
                <a:ea typeface="微软雅黑" pitchFamily="34" charset="-122"/>
              </a:rPr>
              <a:t>按月缴费节约资金成本，按月度人数灵活增减人员，极大缓解客户的现金压力</a:t>
            </a:r>
            <a:endParaRPr lang="zh-CN" altLang="zh-CN" sz="1400" b="1">
              <a:latin typeface="微软雅黑" pitchFamily="34" charset="-122"/>
              <a:ea typeface="微软雅黑" pitchFamily="34" charset="-122"/>
            </a:endParaRPr>
          </a:p>
        </p:txBody>
      </p:sp>
      <p:sp>
        <p:nvSpPr>
          <p:cNvPr id="24583" name="圆角矩形 17"/>
          <p:cNvSpPr>
            <a:spLocks noChangeArrowheads="1"/>
          </p:cNvSpPr>
          <p:nvPr/>
        </p:nvSpPr>
        <p:spPr bwMode="auto">
          <a:xfrm>
            <a:off x="401638" y="4640263"/>
            <a:ext cx="2541587" cy="1812925"/>
          </a:xfrm>
          <a:prstGeom prst="roundRect">
            <a:avLst>
              <a:gd name="adj" fmla="val 16667"/>
            </a:avLst>
          </a:prstGeom>
          <a:solidFill>
            <a:schemeClr val="bg1"/>
          </a:solidFill>
          <a:ln w="25400" algn="ctr">
            <a:solidFill>
              <a:schemeClr val="hlink"/>
            </a:solidFill>
            <a:round/>
            <a:headEnd/>
            <a:tailEnd/>
          </a:ln>
        </p:spPr>
        <p:txBody>
          <a:bodyPr anchor="ctr"/>
          <a:lstStyle/>
          <a:p>
            <a:pPr>
              <a:lnSpc>
                <a:spcPct val="150000"/>
              </a:lnSpc>
            </a:pPr>
            <a:r>
              <a:rPr lang="zh-CN" altLang="en-US" sz="1400" b="1">
                <a:solidFill>
                  <a:srgbClr val="FF6600"/>
                </a:solidFill>
                <a:latin typeface="微软雅黑" pitchFamily="34" charset="-122"/>
                <a:ea typeface="微软雅黑" pitchFamily="34" charset="-122"/>
              </a:rPr>
              <a:t>☆</a:t>
            </a:r>
            <a:r>
              <a:rPr lang="zh-CN" altLang="zh-CN" sz="1400" b="1">
                <a:latin typeface="微软雅黑" pitchFamily="34" charset="-122"/>
                <a:ea typeface="微软雅黑" pitchFamily="34" charset="-122"/>
              </a:rPr>
              <a:t>工伤</a:t>
            </a:r>
            <a:r>
              <a:rPr lang="zh-CN" altLang="en-US" sz="1400" b="1">
                <a:latin typeface="微软雅黑" pitchFamily="34" charset="-122"/>
                <a:ea typeface="微软雅黑" pitchFamily="34" charset="-122"/>
              </a:rPr>
              <a:t>保险条例规定的工伤范围都</a:t>
            </a:r>
            <a:r>
              <a:rPr lang="zh-CN" altLang="zh-CN" sz="1400" b="1">
                <a:latin typeface="微软雅黑" pitchFamily="34" charset="-122"/>
                <a:ea typeface="微软雅黑" pitchFamily="34" charset="-122"/>
              </a:rPr>
              <a:t>可以</a:t>
            </a:r>
            <a:r>
              <a:rPr lang="zh-CN" altLang="en-US" sz="1400" b="1">
                <a:latin typeface="微软雅黑" pitchFamily="34" charset="-122"/>
                <a:ea typeface="微软雅黑" pitchFamily="34" charset="-122"/>
              </a:rPr>
              <a:t>赔付</a:t>
            </a:r>
            <a:r>
              <a:rPr lang="zh-CN" altLang="zh-CN" sz="1400" b="1">
                <a:latin typeface="微软雅黑" pitchFamily="34" charset="-122"/>
                <a:ea typeface="微软雅黑" pitchFamily="34" charset="-122"/>
              </a:rPr>
              <a:t>；</a:t>
            </a:r>
            <a:endParaRPr lang="en-US" altLang="zh-CN" sz="1400" b="1">
              <a:latin typeface="微软雅黑" pitchFamily="34" charset="-122"/>
              <a:ea typeface="微软雅黑" pitchFamily="34" charset="-122"/>
            </a:endParaRPr>
          </a:p>
          <a:p>
            <a:pPr>
              <a:lnSpc>
                <a:spcPct val="150000"/>
              </a:lnSpc>
            </a:pPr>
            <a:r>
              <a:rPr lang="zh-CN" altLang="en-US" sz="1400" b="1">
                <a:solidFill>
                  <a:srgbClr val="FF6600"/>
                </a:solidFill>
                <a:latin typeface="微软雅黑" pitchFamily="34" charset="-122"/>
                <a:ea typeface="微软雅黑" pitchFamily="34" charset="-122"/>
              </a:rPr>
              <a:t>☆</a:t>
            </a:r>
            <a:r>
              <a:rPr lang="zh-CN" altLang="zh-CN" sz="1400" b="1">
                <a:latin typeface="微软雅黑" pitchFamily="34" charset="-122"/>
                <a:ea typeface="微软雅黑" pitchFamily="34" charset="-122"/>
              </a:rPr>
              <a:t>工伤</a:t>
            </a:r>
            <a:r>
              <a:rPr lang="zh-CN" altLang="en-US" sz="1400" b="1">
                <a:latin typeface="微软雅黑" pitchFamily="34" charset="-122"/>
                <a:ea typeface="微软雅黑" pitchFamily="34" charset="-122"/>
              </a:rPr>
              <a:t>以外的意外伤害</a:t>
            </a:r>
            <a:r>
              <a:rPr lang="zh-CN" altLang="zh-CN" sz="1400" b="1">
                <a:latin typeface="微软雅黑" pitchFamily="34" charset="-122"/>
                <a:ea typeface="微软雅黑" pitchFamily="34" charset="-122"/>
              </a:rPr>
              <a:t>也可以报。</a:t>
            </a:r>
            <a:r>
              <a:rPr lang="zh-CN" altLang="en-US" sz="1400" b="1">
                <a:latin typeface="微软雅黑" pitchFamily="34" charset="-122"/>
                <a:ea typeface="微软雅黑" pitchFamily="34" charset="-122"/>
              </a:rPr>
              <a:t>员工工伤和意外伤害风险无缝隙覆盖。</a:t>
            </a:r>
          </a:p>
        </p:txBody>
      </p:sp>
      <p:sp>
        <p:nvSpPr>
          <p:cNvPr id="24584" name="圆角矩形 18"/>
          <p:cNvSpPr>
            <a:spLocks noChangeArrowheads="1"/>
          </p:cNvSpPr>
          <p:nvPr/>
        </p:nvSpPr>
        <p:spPr bwMode="auto">
          <a:xfrm>
            <a:off x="3278188" y="4652963"/>
            <a:ext cx="2540000" cy="1800225"/>
          </a:xfrm>
          <a:prstGeom prst="roundRect">
            <a:avLst>
              <a:gd name="adj" fmla="val 16667"/>
            </a:avLst>
          </a:prstGeom>
          <a:solidFill>
            <a:schemeClr val="bg1"/>
          </a:solidFill>
          <a:ln w="25400" algn="ctr">
            <a:solidFill>
              <a:schemeClr val="hlink"/>
            </a:solidFill>
            <a:round/>
            <a:headEnd/>
            <a:tailEnd/>
          </a:ln>
        </p:spPr>
        <p:txBody>
          <a:bodyPr anchor="ctr"/>
          <a:lstStyle/>
          <a:p>
            <a:pPr>
              <a:lnSpc>
                <a:spcPct val="150000"/>
              </a:lnSpc>
            </a:pPr>
            <a:r>
              <a:rPr lang="zh-CN" altLang="en-US" sz="1400" b="1">
                <a:solidFill>
                  <a:srgbClr val="FF6600"/>
                </a:solidFill>
                <a:latin typeface="微软雅黑" pitchFamily="34" charset="-122"/>
                <a:ea typeface="微软雅黑" pitchFamily="34" charset="-122"/>
              </a:rPr>
              <a:t>☆</a:t>
            </a:r>
            <a:r>
              <a:rPr lang="zh-CN" altLang="en-US" sz="1400" b="1">
                <a:latin typeface="微软雅黑" pitchFamily="34" charset="-122"/>
                <a:ea typeface="微软雅黑" pitchFamily="34" charset="-122"/>
              </a:rPr>
              <a:t> 如员工发生骨折即可评残</a:t>
            </a:r>
            <a:r>
              <a:rPr lang="en-US" altLang="zh-CN" sz="1400" b="1">
                <a:latin typeface="微软雅黑" pitchFamily="34" charset="-122"/>
                <a:ea typeface="微软雅黑" pitchFamily="34" charset="-122"/>
              </a:rPr>
              <a:t>10</a:t>
            </a:r>
            <a:r>
              <a:rPr lang="zh-CN" altLang="en-US" sz="1400" b="1">
                <a:latin typeface="微软雅黑" pitchFamily="34" charset="-122"/>
                <a:ea typeface="微软雅黑" pitchFamily="34" charset="-122"/>
              </a:rPr>
              <a:t>级，最低伤残等级</a:t>
            </a:r>
            <a:r>
              <a:rPr lang="en-US" altLang="zh-CN" sz="1400" b="1">
                <a:latin typeface="微软雅黑" pitchFamily="34" charset="-122"/>
                <a:ea typeface="微软雅黑" pitchFamily="34" charset="-122"/>
              </a:rPr>
              <a:t>10</a:t>
            </a:r>
            <a:r>
              <a:rPr lang="zh-CN" altLang="zh-CN" sz="1400" b="1">
                <a:latin typeface="微软雅黑" pitchFamily="34" charset="-122"/>
                <a:ea typeface="微软雅黑" pitchFamily="34" charset="-122"/>
              </a:rPr>
              <a:t>级</a:t>
            </a:r>
            <a:r>
              <a:rPr lang="zh-CN" altLang="en-US" sz="1400" b="1">
                <a:latin typeface="微软雅黑" pitchFamily="34" charset="-122"/>
                <a:ea typeface="微软雅黑" pitchFamily="34" charset="-122"/>
              </a:rPr>
              <a:t>就可享受</a:t>
            </a:r>
            <a:r>
              <a:rPr lang="en-US" altLang="zh-CN" sz="1400" b="1">
                <a:latin typeface="微软雅黑" pitchFamily="34" charset="-122"/>
                <a:ea typeface="微软雅黑" pitchFamily="34" charset="-122"/>
              </a:rPr>
              <a:t>4</a:t>
            </a:r>
            <a:r>
              <a:rPr lang="zh-CN" altLang="en-US" sz="1400" b="1">
                <a:latin typeface="微软雅黑" pitchFamily="34" charset="-122"/>
                <a:ea typeface="微软雅黑" pitchFamily="34" charset="-122"/>
              </a:rPr>
              <a:t>万元的伤残赔付。</a:t>
            </a:r>
            <a:endParaRPr lang="zh-CN" altLang="zh-CN" sz="1400" b="1">
              <a:latin typeface="微软雅黑" pitchFamily="34" charset="-122"/>
              <a:ea typeface="微软雅黑" pitchFamily="34" charset="-122"/>
            </a:endParaRPr>
          </a:p>
          <a:p>
            <a:pPr>
              <a:lnSpc>
                <a:spcPct val="150000"/>
              </a:lnSpc>
            </a:pPr>
            <a:r>
              <a:rPr lang="zh-CN" altLang="en-US" sz="1400" b="1">
                <a:solidFill>
                  <a:srgbClr val="FF6600"/>
                </a:solidFill>
                <a:latin typeface="微软雅黑" pitchFamily="34" charset="-122"/>
                <a:ea typeface="微软雅黑" pitchFamily="34" charset="-122"/>
              </a:rPr>
              <a:t>☆</a:t>
            </a:r>
            <a:r>
              <a:rPr lang="zh-CN" altLang="en-US" sz="1400" b="1">
                <a:latin typeface="微软雅黑" pitchFamily="34" charset="-122"/>
                <a:ea typeface="微软雅黑" pitchFamily="34" charset="-122"/>
              </a:rPr>
              <a:t>参加工伤保险员工伤残社保赔付完我们一样赔付。</a:t>
            </a:r>
            <a:endParaRPr lang="zh-CN" altLang="zh-CN" sz="1400" b="1">
              <a:latin typeface="微软雅黑" pitchFamily="34" charset="-122"/>
              <a:ea typeface="微软雅黑" pitchFamily="34" charset="-122"/>
            </a:endParaRPr>
          </a:p>
        </p:txBody>
      </p:sp>
      <p:sp>
        <p:nvSpPr>
          <p:cNvPr id="24585" name="圆角矩形 19"/>
          <p:cNvSpPr>
            <a:spLocks noChangeArrowheads="1"/>
          </p:cNvSpPr>
          <p:nvPr/>
        </p:nvSpPr>
        <p:spPr bwMode="auto">
          <a:xfrm>
            <a:off x="6157913" y="4652963"/>
            <a:ext cx="2541587" cy="1800225"/>
          </a:xfrm>
          <a:prstGeom prst="roundRect">
            <a:avLst>
              <a:gd name="adj" fmla="val 16667"/>
            </a:avLst>
          </a:prstGeom>
          <a:solidFill>
            <a:schemeClr val="bg1"/>
          </a:solidFill>
          <a:ln w="25400" algn="ctr">
            <a:solidFill>
              <a:schemeClr val="hlink"/>
            </a:solidFill>
            <a:round/>
            <a:headEnd/>
            <a:tailEnd/>
          </a:ln>
        </p:spPr>
        <p:txBody>
          <a:bodyPr anchor="ctr"/>
          <a:lstStyle/>
          <a:p>
            <a:pPr>
              <a:lnSpc>
                <a:spcPct val="150000"/>
              </a:lnSpc>
            </a:pPr>
            <a:r>
              <a:rPr lang="zh-CN" altLang="en-US" sz="1400" b="1">
                <a:latin typeface="微软雅黑" pitchFamily="34" charset="-122"/>
                <a:ea typeface="微软雅黑" pitchFamily="34" charset="-122"/>
              </a:rPr>
              <a:t>住院期间每天补助</a:t>
            </a:r>
            <a:r>
              <a:rPr lang="en-US" altLang="zh-CN" sz="1400" b="1">
                <a:latin typeface="微软雅黑" pitchFamily="34" charset="-122"/>
                <a:ea typeface="微软雅黑" pitchFamily="34" charset="-122"/>
              </a:rPr>
              <a:t>160</a:t>
            </a:r>
            <a:r>
              <a:rPr lang="zh-CN" altLang="en-US" sz="1400" b="1">
                <a:latin typeface="微软雅黑" pitchFamily="34" charset="-122"/>
                <a:ea typeface="微软雅黑" pitchFamily="34" charset="-122"/>
              </a:rPr>
              <a:t>元，最长</a:t>
            </a:r>
            <a:r>
              <a:rPr lang="en-US" altLang="zh-CN" sz="1400" b="1">
                <a:latin typeface="微软雅黑" pitchFamily="34" charset="-122"/>
                <a:ea typeface="微软雅黑" pitchFamily="34" charset="-122"/>
              </a:rPr>
              <a:t>365</a:t>
            </a:r>
            <a:r>
              <a:rPr lang="zh-CN" altLang="en-US" sz="1400" b="1">
                <a:latin typeface="微软雅黑" pitchFamily="34" charset="-122"/>
                <a:ea typeface="微软雅黑" pitchFamily="34" charset="-122"/>
              </a:rPr>
              <a:t>天，住院津贴</a:t>
            </a:r>
            <a:r>
              <a:rPr lang="en-US" altLang="zh-CN" sz="1400" b="1">
                <a:latin typeface="微软雅黑" pitchFamily="34" charset="-122"/>
                <a:ea typeface="微软雅黑" pitchFamily="34" charset="-122"/>
              </a:rPr>
              <a:t>60</a:t>
            </a:r>
            <a:r>
              <a:rPr lang="zh-CN" altLang="en-US" sz="1400" b="1">
                <a:latin typeface="微软雅黑" pitchFamily="34" charset="-122"/>
                <a:ea typeface="微软雅黑" pitchFamily="34" charset="-122"/>
              </a:rPr>
              <a:t>元一天，误工费</a:t>
            </a:r>
            <a:r>
              <a:rPr lang="en-US" altLang="zh-CN" sz="1400" b="1">
                <a:latin typeface="微软雅黑" pitchFamily="34" charset="-122"/>
                <a:ea typeface="微软雅黑" pitchFamily="34" charset="-122"/>
              </a:rPr>
              <a:t>100</a:t>
            </a:r>
            <a:r>
              <a:rPr lang="zh-CN" altLang="en-US" sz="1400" b="1">
                <a:latin typeface="微软雅黑" pitchFamily="34" charset="-122"/>
                <a:ea typeface="微软雅黑" pitchFamily="34" charset="-122"/>
              </a:rPr>
              <a:t>元一天。</a:t>
            </a:r>
            <a:endParaRPr lang="zh-CN" altLang="zh-CN" sz="1600">
              <a:latin typeface="微软雅黑" pitchFamily="34" charset="-122"/>
              <a:ea typeface="微软雅黑" pitchFamily="34" charset="-122"/>
            </a:endParaRPr>
          </a:p>
        </p:txBody>
      </p:sp>
      <p:sp>
        <p:nvSpPr>
          <p:cNvPr id="62482" name="上凸带形 5"/>
          <p:cNvSpPr>
            <a:spLocks noChangeArrowheads="1"/>
          </p:cNvSpPr>
          <p:nvPr/>
        </p:nvSpPr>
        <p:spPr bwMode="auto">
          <a:xfrm>
            <a:off x="358775" y="1341438"/>
            <a:ext cx="2584450" cy="574675"/>
          </a:xfrm>
          <a:prstGeom prst="ribbon2">
            <a:avLst>
              <a:gd name="adj1" fmla="val 16667"/>
              <a:gd name="adj2" fmla="val 50000"/>
            </a:avLst>
          </a:prstGeom>
          <a:solidFill>
            <a:schemeClr val="bg1"/>
          </a:solidFill>
          <a:ln w="25400" algn="ctr">
            <a:solidFill>
              <a:schemeClr val="hlink"/>
            </a:solidFill>
            <a:round/>
            <a:headEnd/>
            <a:tailEnd/>
          </a:ln>
        </p:spPr>
        <p:txBody>
          <a:bodyPr anchor="ctr"/>
          <a:lstStyle/>
          <a:p>
            <a:pPr algn="ctr">
              <a:defRPr/>
            </a:pPr>
            <a:r>
              <a:rPr lang="zh-CN" altLang="en-US" b="1">
                <a:effectLst>
                  <a:outerShdw blurRad="38100" dist="38100" dir="2700000" algn="tl">
                    <a:srgbClr val="C0C0C0"/>
                  </a:outerShdw>
                </a:effectLst>
              </a:rPr>
              <a:t>保的广</a:t>
            </a:r>
          </a:p>
        </p:txBody>
      </p:sp>
      <p:sp>
        <p:nvSpPr>
          <p:cNvPr id="62483" name="上凸带形 22"/>
          <p:cNvSpPr>
            <a:spLocks noChangeArrowheads="1"/>
          </p:cNvSpPr>
          <p:nvPr/>
        </p:nvSpPr>
        <p:spPr bwMode="auto">
          <a:xfrm>
            <a:off x="3227388" y="1328738"/>
            <a:ext cx="2584450" cy="576262"/>
          </a:xfrm>
          <a:prstGeom prst="ribbon2">
            <a:avLst>
              <a:gd name="adj1" fmla="val 16667"/>
              <a:gd name="adj2" fmla="val 50000"/>
            </a:avLst>
          </a:prstGeom>
          <a:solidFill>
            <a:schemeClr val="bg1"/>
          </a:solidFill>
          <a:ln w="25400" algn="ctr">
            <a:solidFill>
              <a:schemeClr val="hlink"/>
            </a:solidFill>
            <a:round/>
            <a:headEnd/>
            <a:tailEnd/>
          </a:ln>
        </p:spPr>
        <p:txBody>
          <a:bodyPr anchor="ctr"/>
          <a:lstStyle/>
          <a:p>
            <a:pPr algn="ctr">
              <a:defRPr/>
            </a:pPr>
            <a:r>
              <a:rPr lang="zh-CN" altLang="en-US" b="1">
                <a:effectLst>
                  <a:outerShdw blurRad="38100" dist="38100" dir="2700000" algn="tl">
                    <a:srgbClr val="C0C0C0"/>
                  </a:outerShdw>
                </a:effectLst>
              </a:rPr>
              <a:t>赔付高</a:t>
            </a:r>
          </a:p>
        </p:txBody>
      </p:sp>
      <p:sp>
        <p:nvSpPr>
          <p:cNvPr id="62484" name="上凸带形 23"/>
          <p:cNvSpPr>
            <a:spLocks noChangeArrowheads="1"/>
          </p:cNvSpPr>
          <p:nvPr/>
        </p:nvSpPr>
        <p:spPr bwMode="auto">
          <a:xfrm>
            <a:off x="6108700" y="1328738"/>
            <a:ext cx="2584450" cy="576262"/>
          </a:xfrm>
          <a:prstGeom prst="ribbon2">
            <a:avLst>
              <a:gd name="adj1" fmla="val 16667"/>
              <a:gd name="adj2" fmla="val 50000"/>
            </a:avLst>
          </a:prstGeom>
          <a:solidFill>
            <a:schemeClr val="bg1"/>
          </a:solidFill>
          <a:ln w="25400" algn="ctr">
            <a:solidFill>
              <a:schemeClr val="hlink"/>
            </a:solidFill>
            <a:round/>
            <a:headEnd/>
            <a:tailEnd/>
          </a:ln>
        </p:spPr>
        <p:txBody>
          <a:bodyPr anchor="ctr"/>
          <a:lstStyle/>
          <a:p>
            <a:pPr algn="ctr">
              <a:defRPr/>
            </a:pPr>
            <a:r>
              <a:rPr lang="zh-CN" altLang="en-US" b="1">
                <a:effectLst>
                  <a:outerShdw blurRad="38100" dist="38100" dir="2700000" algn="tl">
                    <a:srgbClr val="C0C0C0"/>
                  </a:outerShdw>
                </a:effectLst>
              </a:rPr>
              <a:t>按月缴</a:t>
            </a:r>
          </a:p>
        </p:txBody>
      </p:sp>
      <p:sp>
        <p:nvSpPr>
          <p:cNvPr id="62485" name="上凸带形 27"/>
          <p:cNvSpPr>
            <a:spLocks noChangeArrowheads="1"/>
          </p:cNvSpPr>
          <p:nvPr/>
        </p:nvSpPr>
        <p:spPr bwMode="auto">
          <a:xfrm>
            <a:off x="358775" y="3944938"/>
            <a:ext cx="2584450" cy="576262"/>
          </a:xfrm>
          <a:prstGeom prst="ribbon2">
            <a:avLst>
              <a:gd name="adj1" fmla="val 16667"/>
              <a:gd name="adj2" fmla="val 50000"/>
            </a:avLst>
          </a:prstGeom>
          <a:solidFill>
            <a:schemeClr val="bg1"/>
          </a:solidFill>
          <a:ln w="25400" algn="ctr">
            <a:solidFill>
              <a:schemeClr val="hlink"/>
            </a:solidFill>
            <a:round/>
            <a:headEnd/>
            <a:tailEnd/>
          </a:ln>
        </p:spPr>
        <p:txBody>
          <a:bodyPr anchor="ctr"/>
          <a:lstStyle/>
          <a:p>
            <a:pPr algn="ctr">
              <a:defRPr/>
            </a:pPr>
            <a:r>
              <a:rPr lang="zh-CN" altLang="en-US" b="1">
                <a:effectLst>
                  <a:outerShdw blurRad="38100" dist="38100" dir="2700000" algn="tl">
                    <a:srgbClr val="C0C0C0"/>
                  </a:outerShdw>
                </a:effectLst>
              </a:rPr>
              <a:t>赔付全</a:t>
            </a:r>
          </a:p>
        </p:txBody>
      </p:sp>
      <p:sp>
        <p:nvSpPr>
          <p:cNvPr id="62486" name="上凸带形 28"/>
          <p:cNvSpPr>
            <a:spLocks noChangeArrowheads="1"/>
          </p:cNvSpPr>
          <p:nvPr/>
        </p:nvSpPr>
        <p:spPr bwMode="auto">
          <a:xfrm>
            <a:off x="3227388" y="3933825"/>
            <a:ext cx="2584450" cy="574675"/>
          </a:xfrm>
          <a:prstGeom prst="ribbon2">
            <a:avLst>
              <a:gd name="adj1" fmla="val 16667"/>
              <a:gd name="adj2" fmla="val 50000"/>
            </a:avLst>
          </a:prstGeom>
          <a:solidFill>
            <a:schemeClr val="bg1"/>
          </a:solidFill>
          <a:ln w="25400" algn="ctr">
            <a:solidFill>
              <a:schemeClr val="hlink"/>
            </a:solidFill>
            <a:round/>
            <a:headEnd/>
            <a:tailEnd/>
          </a:ln>
        </p:spPr>
        <p:txBody>
          <a:bodyPr anchor="ctr"/>
          <a:lstStyle/>
          <a:p>
            <a:pPr algn="ctr">
              <a:defRPr/>
            </a:pPr>
            <a:r>
              <a:rPr lang="zh-CN" altLang="en-US" b="1">
                <a:effectLst>
                  <a:outerShdw blurRad="38100" dist="38100" dir="2700000" algn="tl">
                    <a:srgbClr val="C0C0C0"/>
                  </a:outerShdw>
                </a:effectLst>
              </a:rPr>
              <a:t>评残高</a:t>
            </a:r>
          </a:p>
        </p:txBody>
      </p:sp>
      <p:sp>
        <p:nvSpPr>
          <p:cNvPr id="62487" name="上凸带形 29"/>
          <p:cNvSpPr>
            <a:spLocks noChangeArrowheads="1"/>
          </p:cNvSpPr>
          <p:nvPr/>
        </p:nvSpPr>
        <p:spPr bwMode="auto">
          <a:xfrm>
            <a:off x="6108700" y="3933825"/>
            <a:ext cx="2584450" cy="574675"/>
          </a:xfrm>
          <a:prstGeom prst="ribbon2">
            <a:avLst>
              <a:gd name="adj1" fmla="val 16667"/>
              <a:gd name="adj2" fmla="val 50000"/>
            </a:avLst>
          </a:prstGeom>
          <a:solidFill>
            <a:schemeClr val="bg1"/>
          </a:solidFill>
          <a:ln w="25400" algn="ctr">
            <a:solidFill>
              <a:schemeClr val="hlink"/>
            </a:solidFill>
            <a:round/>
            <a:headEnd/>
            <a:tailEnd/>
          </a:ln>
        </p:spPr>
        <p:txBody>
          <a:bodyPr anchor="ctr"/>
          <a:lstStyle/>
          <a:p>
            <a:pPr algn="ctr">
              <a:defRPr/>
            </a:pPr>
            <a:r>
              <a:rPr lang="zh-CN" altLang="en-US" b="1">
                <a:effectLst>
                  <a:outerShdw blurRad="38100" dist="38100" dir="2700000" algn="tl">
                    <a:srgbClr val="C0C0C0"/>
                  </a:outerShdw>
                </a:effectLst>
              </a:rPr>
              <a:t>补助高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400" b="1">
                <a:solidFill>
                  <a:srgbClr val="FFFF00"/>
                </a:solidFill>
                <a:ea typeface="微软雅黑" pitchFamily="34" charset="-122"/>
              </a:rPr>
              <a:t>高危保</a:t>
            </a:r>
            <a:r>
              <a:rPr lang="en-US" altLang="zh-CN" sz="2400" b="1">
                <a:solidFill>
                  <a:srgbClr val="FFFF00"/>
                </a:solidFill>
                <a:ea typeface="微软雅黑" pitchFamily="34" charset="-122"/>
              </a:rPr>
              <a:t>—</a:t>
            </a:r>
            <a:r>
              <a:rPr lang="zh-CN" altLang="en-US" sz="2400" b="1">
                <a:solidFill>
                  <a:srgbClr val="FFFF00"/>
                </a:solidFill>
                <a:ea typeface="微软雅黑" pitchFamily="34" charset="-122"/>
              </a:rPr>
              <a:t>新增高危行业投保保障</a:t>
            </a:r>
          </a:p>
        </p:txBody>
      </p:sp>
      <p:sp>
        <p:nvSpPr>
          <p:cNvPr id="25602"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25603" name="Group 11"/>
          <p:cNvGrpSpPr>
            <a:grpSpLocks noChangeAspect="1"/>
          </p:cNvGrpSpPr>
          <p:nvPr/>
        </p:nvGrpSpPr>
        <p:grpSpPr bwMode="auto">
          <a:xfrm>
            <a:off x="219075" y="239713"/>
            <a:ext cx="300038" cy="304800"/>
            <a:chOff x="202" y="201"/>
            <a:chExt cx="252" cy="252"/>
          </a:xfrm>
        </p:grpSpPr>
        <p:sp>
          <p:nvSpPr>
            <p:cNvPr id="25605"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25606"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25607"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25608"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25609"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25604" name="内容占位符 2"/>
          <p:cNvSpPr>
            <a:spLocks noGrp="1"/>
          </p:cNvSpPr>
          <p:nvPr>
            <p:ph idx="4294967295"/>
          </p:nvPr>
        </p:nvSpPr>
        <p:spPr>
          <a:xfrm>
            <a:off x="219075" y="1119188"/>
            <a:ext cx="8621713" cy="5405437"/>
          </a:xfrm>
        </p:spPr>
        <p:txBody>
          <a:bodyPr/>
          <a:lstStyle/>
          <a:p>
            <a:pPr>
              <a:lnSpc>
                <a:spcPct val="200000"/>
              </a:lnSpc>
              <a:spcBef>
                <a:spcPct val="0"/>
              </a:spcBef>
              <a:buFontTx/>
              <a:buNone/>
            </a:pPr>
            <a:r>
              <a:rPr lang="zh-CN" altLang="en-US" sz="1800" smtClean="0">
                <a:latin typeface="微软雅黑" pitchFamily="34" charset="-122"/>
                <a:ea typeface="微软雅黑" pitchFamily="34" charset="-122"/>
              </a:rPr>
              <a:t>       工伤</a:t>
            </a:r>
            <a:r>
              <a:rPr lang="en-US" altLang="zh-CN" sz="1800" smtClean="0">
                <a:latin typeface="微软雅黑" pitchFamily="34" charset="-122"/>
                <a:ea typeface="微软雅黑" pitchFamily="34" charset="-122"/>
              </a:rPr>
              <a:t>e</a:t>
            </a:r>
            <a:r>
              <a:rPr lang="zh-CN" altLang="en-US" sz="1800" smtClean="0">
                <a:latin typeface="微软雅黑" pitchFamily="34" charset="-122"/>
                <a:ea typeface="微软雅黑" pitchFamily="34" charset="-122"/>
              </a:rPr>
              <a:t>站解决了高危行业不能投保的问题，在工伤</a:t>
            </a:r>
            <a:r>
              <a:rPr lang="en-US" altLang="zh-CN" sz="1800" smtClean="0">
                <a:latin typeface="微软雅黑" pitchFamily="34" charset="-122"/>
                <a:ea typeface="微软雅黑" pitchFamily="34" charset="-122"/>
              </a:rPr>
              <a:t>e</a:t>
            </a:r>
            <a:r>
              <a:rPr lang="zh-CN" altLang="en-US" sz="1800" smtClean="0">
                <a:latin typeface="微软雅黑" pitchFamily="34" charset="-122"/>
                <a:ea typeface="微软雅黑" pitchFamily="34" charset="-122"/>
              </a:rPr>
              <a:t>站基础保障上增加了高危行</a:t>
            </a:r>
          </a:p>
          <a:p>
            <a:pPr>
              <a:lnSpc>
                <a:spcPct val="150000"/>
              </a:lnSpc>
              <a:spcBef>
                <a:spcPct val="0"/>
              </a:spcBef>
              <a:buFontTx/>
              <a:buNone/>
            </a:pPr>
            <a:r>
              <a:rPr lang="zh-CN" altLang="en-US" sz="1800" smtClean="0">
                <a:latin typeface="微软雅黑" pitchFamily="34" charset="-122"/>
                <a:ea typeface="微软雅黑" pitchFamily="34" charset="-122"/>
              </a:rPr>
              <a:t>业高危行业，包括</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、建筑工程业</a:t>
            </a:r>
            <a:r>
              <a:rPr lang="en-US" altLang="zh-CN"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土木工程、道路铺设、装潢业）</a:t>
            </a:r>
            <a:r>
              <a:rPr lang="en-US" altLang="zh-CN" sz="1800" smtClean="0">
                <a:latin typeface="微软雅黑" pitchFamily="34" charset="-122"/>
                <a:ea typeface="微软雅黑" pitchFamily="34" charset="-122"/>
              </a:rPr>
              <a:t>2</a:t>
            </a:r>
            <a:r>
              <a:rPr lang="zh-CN" altLang="en-US" sz="1800" smtClean="0">
                <a:latin typeface="微软雅黑" pitchFamily="34" charset="-122"/>
                <a:ea typeface="微软雅黑" pitchFamily="34" charset="-122"/>
              </a:rPr>
              <a:t>、交通运输业（</a:t>
            </a:r>
          </a:p>
          <a:p>
            <a:pPr>
              <a:lnSpc>
                <a:spcPct val="150000"/>
              </a:lnSpc>
              <a:spcBef>
                <a:spcPct val="0"/>
              </a:spcBef>
              <a:buFontTx/>
              <a:buNone/>
            </a:pPr>
            <a:r>
              <a:rPr lang="zh-CN" altLang="en-US" sz="1800" smtClean="0">
                <a:latin typeface="微软雅黑" pitchFamily="34" charset="-122"/>
                <a:ea typeface="微软雅黑" pitchFamily="34" charset="-122"/>
              </a:rPr>
              <a:t>陆运、铁路）</a:t>
            </a:r>
            <a:r>
              <a:rPr lang="en-US" altLang="zh-CN" sz="1800" smtClean="0">
                <a:latin typeface="微软雅黑" pitchFamily="34" charset="-122"/>
                <a:ea typeface="微软雅黑" pitchFamily="34" charset="-122"/>
              </a:rPr>
              <a:t>3</a:t>
            </a:r>
            <a:r>
              <a:rPr lang="zh-CN" altLang="en-US" sz="1800" smtClean="0">
                <a:latin typeface="微软雅黑" pitchFamily="34" charset="-122"/>
                <a:ea typeface="微软雅黑" pitchFamily="34" charset="-122"/>
              </a:rPr>
              <a:t>、特种制造业（钢铁业、塑胶橡胶业）</a:t>
            </a:r>
            <a:r>
              <a:rPr lang="en-US" altLang="zh-CN" sz="1800" smtClean="0">
                <a:latin typeface="微软雅黑" pitchFamily="34" charset="-122"/>
                <a:ea typeface="微软雅黑" pitchFamily="34" charset="-122"/>
              </a:rPr>
              <a:t>4</a:t>
            </a:r>
            <a:r>
              <a:rPr lang="zh-CN" altLang="en-US" sz="1800" smtClean="0">
                <a:latin typeface="微软雅黑" pitchFamily="34" charset="-122"/>
                <a:ea typeface="微软雅黑" pitchFamily="34" charset="-122"/>
              </a:rPr>
              <a:t>、部分公共事业（邮政、快</a:t>
            </a:r>
          </a:p>
          <a:p>
            <a:pPr>
              <a:lnSpc>
                <a:spcPct val="150000"/>
              </a:lnSpc>
              <a:spcBef>
                <a:spcPct val="0"/>
              </a:spcBef>
              <a:buFontTx/>
              <a:buNone/>
            </a:pPr>
            <a:r>
              <a:rPr lang="zh-CN" altLang="en-US" sz="1800" smtClean="0">
                <a:latin typeface="微软雅黑" pitchFamily="34" charset="-122"/>
                <a:ea typeface="微软雅黑" pitchFamily="34" charset="-122"/>
              </a:rPr>
              <a:t>递、电信、电力安装、燃气热力）</a:t>
            </a:r>
            <a:r>
              <a:rPr lang="en-US" altLang="zh-CN" sz="1800" smtClean="0">
                <a:latin typeface="微软雅黑" pitchFamily="34" charset="-122"/>
                <a:ea typeface="微软雅黑" pitchFamily="34" charset="-122"/>
              </a:rPr>
              <a:t>5</a:t>
            </a:r>
            <a:r>
              <a:rPr lang="zh-CN" altLang="en-US" sz="1800" smtClean="0">
                <a:latin typeface="微软雅黑" pitchFamily="34" charset="-122"/>
                <a:ea typeface="微软雅黑" pitchFamily="34" charset="-122"/>
              </a:rPr>
              <a:t>、石油化工行业（钻探、化学）解决了高危行</a:t>
            </a:r>
          </a:p>
          <a:p>
            <a:pPr>
              <a:lnSpc>
                <a:spcPct val="150000"/>
              </a:lnSpc>
              <a:spcBef>
                <a:spcPct val="0"/>
              </a:spcBef>
              <a:buFontTx/>
              <a:buNone/>
            </a:pPr>
            <a:r>
              <a:rPr lang="zh-CN" altLang="en-US" sz="1800" smtClean="0">
                <a:latin typeface="微软雅黑" pitchFamily="34" charset="-122"/>
                <a:ea typeface="微软雅黑" pitchFamily="34" charset="-122"/>
              </a:rPr>
              <a:t>业职工工伤意外风险保障需求。</a:t>
            </a:r>
          </a:p>
          <a:p>
            <a:pPr>
              <a:lnSpc>
                <a:spcPct val="150000"/>
              </a:lnSpc>
              <a:spcBef>
                <a:spcPct val="0"/>
              </a:spcBef>
              <a:buFontTx/>
              <a:buNone/>
            </a:pPr>
            <a:r>
              <a:rPr lang="zh-CN" altLang="en-US" sz="1800" smtClean="0">
                <a:latin typeface="微软雅黑" pitchFamily="34" charset="-122"/>
                <a:ea typeface="微软雅黑" pitchFamily="34" charset="-122"/>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400" b="1">
                <a:solidFill>
                  <a:srgbClr val="FFFF00"/>
                </a:solidFill>
                <a:ea typeface="微软雅黑" pitchFamily="34" charset="-122"/>
              </a:rPr>
              <a:t>保障责任及特点</a:t>
            </a:r>
          </a:p>
        </p:txBody>
      </p:sp>
      <p:sp>
        <p:nvSpPr>
          <p:cNvPr id="26626"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26627" name="Group 11"/>
          <p:cNvGrpSpPr>
            <a:grpSpLocks noChangeAspect="1"/>
          </p:cNvGrpSpPr>
          <p:nvPr/>
        </p:nvGrpSpPr>
        <p:grpSpPr bwMode="auto">
          <a:xfrm>
            <a:off x="219075" y="239713"/>
            <a:ext cx="300038" cy="304800"/>
            <a:chOff x="202" y="201"/>
            <a:chExt cx="252" cy="252"/>
          </a:xfrm>
        </p:grpSpPr>
        <p:sp>
          <p:nvSpPr>
            <p:cNvPr id="26629"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26630"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26631"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26632"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26633"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26628" name="内容占位符 2"/>
          <p:cNvSpPr>
            <a:spLocks noGrp="1"/>
          </p:cNvSpPr>
          <p:nvPr>
            <p:ph idx="4294967295"/>
          </p:nvPr>
        </p:nvSpPr>
        <p:spPr>
          <a:xfrm>
            <a:off x="342900" y="1119188"/>
            <a:ext cx="8621713" cy="5405437"/>
          </a:xfrm>
        </p:spPr>
        <p:txBody>
          <a:bodyPr/>
          <a:lstStyle/>
          <a:p>
            <a:pPr>
              <a:lnSpc>
                <a:spcPct val="200000"/>
              </a:lnSpc>
              <a:spcBef>
                <a:spcPct val="0"/>
              </a:spcBef>
            </a:pPr>
            <a:r>
              <a:rPr lang="zh-CN" altLang="en-US" sz="2400" b="1" smtClean="0">
                <a:latin typeface="微软雅黑" pitchFamily="34" charset="-122"/>
                <a:ea typeface="微软雅黑" pitchFamily="34" charset="-122"/>
              </a:rPr>
              <a:t>保障范围：</a:t>
            </a:r>
            <a:endParaRPr lang="en-US" altLang="zh-CN" sz="2400" b="1" smtClean="0">
              <a:latin typeface="微软雅黑" pitchFamily="34" charset="-122"/>
              <a:ea typeface="微软雅黑" pitchFamily="34" charset="-122"/>
            </a:endParaRPr>
          </a:p>
          <a:p>
            <a:pPr>
              <a:lnSpc>
                <a:spcPct val="150000"/>
              </a:lnSpc>
              <a:spcBef>
                <a:spcPct val="0"/>
              </a:spcBef>
              <a:buFontTx/>
              <a:buNone/>
            </a:pPr>
            <a:r>
              <a:rPr lang="zh-CN" altLang="zh-CN" sz="1600" smtClean="0">
                <a:latin typeface="微软雅黑" pitchFamily="34" charset="-122"/>
                <a:ea typeface="微软雅黑" pitchFamily="34" charset="-122"/>
              </a:rPr>
              <a:t>（一）在工作时间和工作场所内，因工作原因受到事故伤害；</a:t>
            </a:r>
            <a:r>
              <a:rPr lang="en-US" altLang="zh-CN" sz="1600" smtClean="0">
                <a:latin typeface="微软雅黑" pitchFamily="34" charset="-122"/>
                <a:ea typeface="微软雅黑" pitchFamily="34" charset="-122"/>
              </a:rPr>
              <a:t> </a:t>
            </a:r>
            <a:endParaRPr lang="zh-CN" altLang="zh-CN" sz="1600" smtClean="0">
              <a:latin typeface="微软雅黑" pitchFamily="34" charset="-122"/>
              <a:ea typeface="微软雅黑" pitchFamily="34" charset="-122"/>
            </a:endParaRPr>
          </a:p>
          <a:p>
            <a:pPr>
              <a:lnSpc>
                <a:spcPct val="150000"/>
              </a:lnSpc>
              <a:spcBef>
                <a:spcPct val="0"/>
              </a:spcBef>
              <a:buFontTx/>
              <a:buNone/>
            </a:pPr>
            <a:r>
              <a:rPr lang="zh-CN" altLang="zh-CN" sz="1600" smtClean="0">
                <a:latin typeface="微软雅黑" pitchFamily="34" charset="-122"/>
                <a:ea typeface="微软雅黑" pitchFamily="34" charset="-122"/>
              </a:rPr>
              <a:t>（二）工作时间前后在工作场所内，从事与工作有关的预备性或者收尾性工作受到事故伤害；</a:t>
            </a:r>
            <a:r>
              <a:rPr lang="en-US" altLang="zh-CN" sz="1600" smtClean="0">
                <a:latin typeface="微软雅黑" pitchFamily="34" charset="-122"/>
                <a:ea typeface="微软雅黑" pitchFamily="34" charset="-122"/>
              </a:rPr>
              <a:t> </a:t>
            </a:r>
            <a:endParaRPr lang="zh-CN" altLang="zh-CN" sz="1600" smtClean="0">
              <a:latin typeface="微软雅黑" pitchFamily="34" charset="-122"/>
              <a:ea typeface="微软雅黑" pitchFamily="34" charset="-122"/>
            </a:endParaRPr>
          </a:p>
          <a:p>
            <a:pPr>
              <a:lnSpc>
                <a:spcPct val="150000"/>
              </a:lnSpc>
              <a:spcBef>
                <a:spcPct val="0"/>
              </a:spcBef>
              <a:buFontTx/>
              <a:buNone/>
            </a:pPr>
            <a:r>
              <a:rPr lang="zh-CN" altLang="zh-CN" sz="1600" smtClean="0">
                <a:latin typeface="微软雅黑" pitchFamily="34" charset="-122"/>
                <a:ea typeface="微软雅黑" pitchFamily="34" charset="-122"/>
              </a:rPr>
              <a:t>（三）在工作时间和工作场所内，因履行工作职责受到暴力等意外伤害；</a:t>
            </a:r>
            <a:r>
              <a:rPr lang="en-US" altLang="zh-CN" sz="1600" smtClean="0">
                <a:latin typeface="微软雅黑" pitchFamily="34" charset="-122"/>
                <a:ea typeface="微软雅黑" pitchFamily="34" charset="-122"/>
              </a:rPr>
              <a:t> </a:t>
            </a:r>
            <a:endParaRPr lang="zh-CN" altLang="zh-CN" sz="1600" smtClean="0">
              <a:latin typeface="微软雅黑" pitchFamily="34" charset="-122"/>
              <a:ea typeface="微软雅黑" pitchFamily="34" charset="-122"/>
            </a:endParaRPr>
          </a:p>
          <a:p>
            <a:pPr>
              <a:lnSpc>
                <a:spcPct val="150000"/>
              </a:lnSpc>
              <a:spcBef>
                <a:spcPct val="0"/>
              </a:spcBef>
              <a:buFontTx/>
              <a:buNone/>
            </a:pPr>
            <a:r>
              <a:rPr lang="zh-CN" altLang="zh-CN" sz="1600" smtClean="0">
                <a:latin typeface="微软雅黑" pitchFamily="34" charset="-122"/>
                <a:ea typeface="微软雅黑" pitchFamily="34" charset="-122"/>
              </a:rPr>
              <a:t>（四）被诊断、鉴定为职业病；</a:t>
            </a:r>
            <a:r>
              <a:rPr lang="en-US" altLang="zh-CN" sz="1600" smtClean="0">
                <a:latin typeface="微软雅黑" pitchFamily="34" charset="-122"/>
                <a:ea typeface="微软雅黑" pitchFamily="34" charset="-122"/>
              </a:rPr>
              <a:t> </a:t>
            </a:r>
            <a:endParaRPr lang="zh-CN" altLang="zh-CN" sz="1600" smtClean="0">
              <a:latin typeface="微软雅黑" pitchFamily="34" charset="-122"/>
              <a:ea typeface="微软雅黑" pitchFamily="34" charset="-122"/>
            </a:endParaRPr>
          </a:p>
          <a:p>
            <a:pPr>
              <a:lnSpc>
                <a:spcPct val="150000"/>
              </a:lnSpc>
              <a:spcBef>
                <a:spcPct val="0"/>
              </a:spcBef>
              <a:buFontTx/>
              <a:buNone/>
            </a:pPr>
            <a:r>
              <a:rPr lang="zh-CN" altLang="zh-CN" sz="1600" smtClean="0">
                <a:latin typeface="微软雅黑" pitchFamily="34" charset="-122"/>
                <a:ea typeface="微软雅黑" pitchFamily="34" charset="-122"/>
              </a:rPr>
              <a:t>（五）因工外出期间，由于工作原因受到伤害或者发生事故</a:t>
            </a:r>
            <a:r>
              <a:rPr lang="zh-CN" altLang="en-US" sz="1600" smtClean="0">
                <a:latin typeface="微软雅黑" pitchFamily="34" charset="-122"/>
                <a:ea typeface="微软雅黑" pitchFamily="34" charset="-122"/>
              </a:rPr>
              <a:t>死亡</a:t>
            </a:r>
            <a:r>
              <a:rPr lang="zh-CN" altLang="zh-CN" sz="1600" smtClean="0">
                <a:latin typeface="微软雅黑" pitchFamily="34" charset="-122"/>
                <a:ea typeface="微软雅黑" pitchFamily="34" charset="-122"/>
              </a:rPr>
              <a:t>；</a:t>
            </a:r>
            <a:r>
              <a:rPr lang="en-US" altLang="zh-CN" sz="1600" smtClean="0">
                <a:latin typeface="微软雅黑" pitchFamily="34" charset="-122"/>
                <a:ea typeface="微软雅黑" pitchFamily="34" charset="-122"/>
              </a:rPr>
              <a:t> </a:t>
            </a:r>
            <a:endParaRPr lang="zh-CN" altLang="zh-CN" sz="1600" smtClean="0">
              <a:latin typeface="微软雅黑" pitchFamily="34" charset="-122"/>
              <a:ea typeface="微软雅黑" pitchFamily="34" charset="-122"/>
            </a:endParaRPr>
          </a:p>
          <a:p>
            <a:pPr>
              <a:lnSpc>
                <a:spcPct val="150000"/>
              </a:lnSpc>
              <a:spcBef>
                <a:spcPct val="0"/>
              </a:spcBef>
              <a:buFontTx/>
              <a:buNone/>
            </a:pPr>
            <a:r>
              <a:rPr lang="zh-CN" altLang="zh-CN" sz="1600" smtClean="0">
                <a:latin typeface="微软雅黑" pitchFamily="34" charset="-122"/>
                <a:ea typeface="微软雅黑" pitchFamily="34" charset="-122"/>
              </a:rPr>
              <a:t>（六）在上下班途中，受到非本人主要责任的交通事故或者城市轨道交通、客运轮渡、火车事故伤害的；</a:t>
            </a:r>
            <a:r>
              <a:rPr lang="en-US" altLang="zh-CN" sz="1600" smtClean="0">
                <a:latin typeface="微软雅黑" pitchFamily="34" charset="-122"/>
                <a:ea typeface="微软雅黑" pitchFamily="34" charset="-122"/>
              </a:rPr>
              <a:t> </a:t>
            </a:r>
            <a:endParaRPr lang="zh-CN" altLang="zh-CN" sz="1600" smtClean="0">
              <a:latin typeface="微软雅黑" pitchFamily="34" charset="-122"/>
              <a:ea typeface="微软雅黑" pitchFamily="34" charset="-122"/>
            </a:endParaRPr>
          </a:p>
          <a:p>
            <a:pPr>
              <a:lnSpc>
                <a:spcPct val="150000"/>
              </a:lnSpc>
              <a:spcBef>
                <a:spcPct val="0"/>
              </a:spcBef>
              <a:buFontTx/>
              <a:buNone/>
            </a:pPr>
            <a:r>
              <a:rPr lang="zh-CN" altLang="zh-CN" sz="1600" smtClean="0">
                <a:latin typeface="微软雅黑" pitchFamily="34" charset="-122"/>
                <a:ea typeface="微软雅黑" pitchFamily="34" charset="-122"/>
              </a:rPr>
              <a:t>（七）在工作时间和工作岗位，突发疾病死亡或者在</a:t>
            </a:r>
            <a:r>
              <a:rPr lang="en-US" altLang="zh-CN" sz="1600" smtClean="0">
                <a:latin typeface="微软雅黑" pitchFamily="34" charset="-122"/>
                <a:ea typeface="微软雅黑" pitchFamily="34" charset="-122"/>
              </a:rPr>
              <a:t>48</a:t>
            </a:r>
            <a:r>
              <a:rPr lang="zh-CN" altLang="zh-CN" sz="1600" smtClean="0">
                <a:latin typeface="微软雅黑" pitchFamily="34" charset="-122"/>
                <a:ea typeface="微软雅黑" pitchFamily="34" charset="-122"/>
              </a:rPr>
              <a:t>小时之内经抢救无效死亡；</a:t>
            </a:r>
            <a:r>
              <a:rPr lang="en-US" altLang="zh-CN" sz="1600" smtClean="0">
                <a:latin typeface="微软雅黑" pitchFamily="34" charset="-122"/>
                <a:ea typeface="微软雅黑" pitchFamily="34" charset="-122"/>
              </a:rPr>
              <a:t> </a:t>
            </a:r>
            <a:endParaRPr lang="zh-CN" altLang="zh-CN" sz="1600" smtClean="0">
              <a:latin typeface="微软雅黑" pitchFamily="34" charset="-122"/>
              <a:ea typeface="微软雅黑" pitchFamily="34" charset="-122"/>
            </a:endParaRPr>
          </a:p>
          <a:p>
            <a:pPr>
              <a:lnSpc>
                <a:spcPct val="150000"/>
              </a:lnSpc>
              <a:spcBef>
                <a:spcPct val="0"/>
              </a:spcBef>
              <a:buFontTx/>
              <a:buNone/>
            </a:pPr>
            <a:r>
              <a:rPr lang="zh-CN" altLang="zh-CN" sz="1600" smtClean="0">
                <a:latin typeface="微软雅黑" pitchFamily="34" charset="-122"/>
                <a:ea typeface="微软雅黑" pitchFamily="34" charset="-122"/>
              </a:rPr>
              <a:t>（八）在抢险救灾等维护国家利益、公共利益活动中受到伤害； </a:t>
            </a:r>
          </a:p>
          <a:p>
            <a:pPr>
              <a:lnSpc>
                <a:spcPct val="150000"/>
              </a:lnSpc>
              <a:spcBef>
                <a:spcPct val="0"/>
              </a:spcBef>
              <a:buFontTx/>
              <a:buNone/>
            </a:pPr>
            <a:r>
              <a:rPr lang="zh-CN" altLang="zh-CN" sz="1600" smtClean="0">
                <a:latin typeface="微软雅黑" pitchFamily="34" charset="-122"/>
                <a:ea typeface="微软雅黑" pitchFamily="34" charset="-122"/>
              </a:rPr>
              <a:t>（九）原在军队服役因战、因公负伤致残，已取得革命伤残军人证，到用人单位后旧伤复发； </a:t>
            </a:r>
          </a:p>
          <a:p>
            <a:pPr>
              <a:lnSpc>
                <a:spcPct val="150000"/>
              </a:lnSpc>
              <a:spcBef>
                <a:spcPct val="0"/>
              </a:spcBef>
              <a:buFontTx/>
              <a:buNone/>
            </a:pPr>
            <a:r>
              <a:rPr lang="zh-CN" altLang="zh-CN" sz="1600" smtClean="0">
                <a:latin typeface="微软雅黑" pitchFamily="34" charset="-122"/>
                <a:ea typeface="微软雅黑" pitchFamily="34" charset="-122"/>
              </a:rPr>
              <a:t>（十）法律、行政法规规定应当认定为工伤的其他情形</a:t>
            </a:r>
            <a:r>
              <a:rPr lang="zh-CN" altLang="en-US" sz="1600" smtClean="0">
                <a:latin typeface="微软雅黑" pitchFamily="34" charset="-122"/>
                <a:ea typeface="微软雅黑" pitchFamily="34" charset="-122"/>
              </a:rPr>
              <a:t>；</a:t>
            </a:r>
            <a:endParaRPr lang="en-US" altLang="zh-CN" sz="1600" smtClean="0">
              <a:latin typeface="微软雅黑" pitchFamily="34" charset="-122"/>
              <a:ea typeface="微软雅黑" pitchFamily="34" charset="-122"/>
            </a:endParaRPr>
          </a:p>
          <a:p>
            <a:pPr>
              <a:lnSpc>
                <a:spcPct val="150000"/>
              </a:lnSpc>
              <a:spcBef>
                <a:spcPct val="0"/>
              </a:spcBef>
              <a:buFontTx/>
              <a:buNone/>
            </a:pPr>
            <a:r>
              <a:rPr lang="zh-CN" altLang="en-US" sz="1600" smtClean="0">
                <a:solidFill>
                  <a:srgbClr val="FF3300"/>
                </a:solidFill>
                <a:latin typeface="微软雅黑" pitchFamily="34" charset="-122"/>
                <a:ea typeface="微软雅黑" pitchFamily="34" charset="-122"/>
              </a:rPr>
              <a:t>（十一）在非工作时间，工作场所，非工作原因受到的意外伤害。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ChangeArrowheads="1"/>
          </p:cNvSpPr>
          <p:nvPr/>
        </p:nvSpPr>
        <p:spPr bwMode="auto">
          <a:xfrm>
            <a:off x="-7938" y="-11113"/>
            <a:ext cx="9151938" cy="868363"/>
          </a:xfrm>
          <a:prstGeom prst="rect">
            <a:avLst/>
          </a:prstGeom>
          <a:solidFill>
            <a:schemeClr val="hlink"/>
          </a:solidFill>
          <a:ln w="9525">
            <a:noFill/>
            <a:miter lim="800000"/>
            <a:headEnd/>
            <a:tailEnd/>
          </a:ln>
        </p:spPr>
        <p:txBody>
          <a:bodyPr wrap="none" anchor="ctr"/>
          <a:lstStyle/>
          <a:p>
            <a:pPr algn="ctr">
              <a:buFont typeface="Arial" charset="0"/>
              <a:buNone/>
            </a:pPr>
            <a:r>
              <a:rPr lang="zh-CN" altLang="en-US" sz="2800" b="1">
                <a:solidFill>
                  <a:srgbClr val="FFFF00"/>
                </a:solidFill>
                <a:ea typeface="微软雅黑" pitchFamily="34" charset="-122"/>
              </a:rPr>
              <a:t>保障责任及特点</a:t>
            </a:r>
          </a:p>
        </p:txBody>
      </p:sp>
      <p:sp>
        <p:nvSpPr>
          <p:cNvPr id="27650" name="Rectangle 6"/>
          <p:cNvSpPr>
            <a:spLocks noChangeArrowheads="1"/>
          </p:cNvSpPr>
          <p:nvPr/>
        </p:nvSpPr>
        <p:spPr bwMode="auto">
          <a:xfrm>
            <a:off x="-7938" y="6705600"/>
            <a:ext cx="9150351" cy="179388"/>
          </a:xfrm>
          <a:prstGeom prst="rect">
            <a:avLst/>
          </a:prstGeom>
          <a:solidFill>
            <a:schemeClr val="hlink"/>
          </a:solidFill>
          <a:ln w="9525">
            <a:noFill/>
            <a:miter lim="800000"/>
            <a:headEnd/>
            <a:tailEnd/>
          </a:ln>
        </p:spPr>
        <p:txBody>
          <a:bodyPr wrap="none" anchor="ctr"/>
          <a:lstStyle/>
          <a:p>
            <a:pPr algn="ctr">
              <a:buFont typeface="Arial" charset="0"/>
              <a:buNone/>
            </a:pPr>
            <a:endParaRPr lang="zh-CN" altLang="en-US" sz="2000"/>
          </a:p>
        </p:txBody>
      </p:sp>
      <p:grpSp>
        <p:nvGrpSpPr>
          <p:cNvPr id="27651" name="Group 11"/>
          <p:cNvGrpSpPr>
            <a:grpSpLocks noChangeAspect="1"/>
          </p:cNvGrpSpPr>
          <p:nvPr/>
        </p:nvGrpSpPr>
        <p:grpSpPr bwMode="auto">
          <a:xfrm>
            <a:off x="219075" y="239713"/>
            <a:ext cx="300038" cy="304800"/>
            <a:chOff x="202" y="201"/>
            <a:chExt cx="252" cy="252"/>
          </a:xfrm>
        </p:grpSpPr>
        <p:sp>
          <p:nvSpPr>
            <p:cNvPr id="27653" name="AutoShape 10"/>
            <p:cNvSpPr>
              <a:spLocks noChangeAspect="1" noTextEdit="1"/>
            </p:cNvSpPr>
            <p:nvPr/>
          </p:nvSpPr>
          <p:spPr bwMode="auto">
            <a:xfrm>
              <a:off x="202" y="201"/>
              <a:ext cx="252" cy="252"/>
            </a:xfrm>
            <a:prstGeom prst="rect">
              <a:avLst/>
            </a:prstGeom>
            <a:noFill/>
            <a:ln w="9525">
              <a:noFill/>
              <a:miter lim="800000"/>
              <a:headEnd/>
              <a:tailEnd/>
            </a:ln>
          </p:spPr>
          <p:txBody>
            <a:bodyPr/>
            <a:lstStyle/>
            <a:p>
              <a:endParaRPr lang="zh-CN" altLang="en-US"/>
            </a:p>
          </p:txBody>
        </p:sp>
        <p:sp>
          <p:nvSpPr>
            <p:cNvPr id="27654" name="Freeform 12"/>
            <p:cNvSpPr>
              <a:spLocks/>
            </p:cNvSpPr>
            <p:nvPr/>
          </p:nvSpPr>
          <p:spPr bwMode="auto">
            <a:xfrm>
              <a:off x="306" y="305"/>
              <a:ext cx="154" cy="152"/>
            </a:xfrm>
            <a:custGeom>
              <a:avLst/>
              <a:gdLst>
                <a:gd name="T0" fmla="*/ 25849 w 75"/>
                <a:gd name="T1" fmla="*/ 22239 h 74"/>
                <a:gd name="T2" fmla="*/ 47372 w 75"/>
                <a:gd name="T3" fmla="*/ 47525 h 74"/>
                <a:gd name="T4" fmla="*/ 22767 w 75"/>
                <a:gd name="T5" fmla="*/ 25922 h 74"/>
                <a:gd name="T6" fmla="*/ 589 w 75"/>
                <a:gd name="T7" fmla="*/ 592 h 74"/>
                <a:gd name="T8" fmla="*/ 25849 w 75"/>
                <a:gd name="T9" fmla="*/ 22239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40" y="34"/>
                  </a:moveTo>
                  <a:cubicBezTo>
                    <a:pt x="60" y="54"/>
                    <a:pt x="75" y="71"/>
                    <a:pt x="73" y="73"/>
                  </a:cubicBezTo>
                  <a:cubicBezTo>
                    <a:pt x="72" y="74"/>
                    <a:pt x="55" y="59"/>
                    <a:pt x="35" y="40"/>
                  </a:cubicBezTo>
                  <a:cubicBezTo>
                    <a:pt x="15" y="20"/>
                    <a:pt x="0" y="3"/>
                    <a:pt x="1" y="1"/>
                  </a:cubicBezTo>
                  <a:cubicBezTo>
                    <a:pt x="3" y="0"/>
                    <a:pt x="20" y="14"/>
                    <a:pt x="40" y="34"/>
                  </a:cubicBezTo>
                  <a:close/>
                </a:path>
              </a:pathLst>
            </a:custGeom>
            <a:solidFill>
              <a:schemeClr val="bg1"/>
            </a:solidFill>
            <a:ln w="9525">
              <a:noFill/>
              <a:round/>
              <a:headEnd/>
              <a:tailEnd/>
            </a:ln>
          </p:spPr>
          <p:txBody>
            <a:bodyPr/>
            <a:lstStyle/>
            <a:p>
              <a:endParaRPr lang="zh-CN" altLang="en-US"/>
            </a:p>
          </p:txBody>
        </p:sp>
        <p:sp>
          <p:nvSpPr>
            <p:cNvPr id="27655" name="Freeform 13"/>
            <p:cNvSpPr>
              <a:spLocks/>
            </p:cNvSpPr>
            <p:nvPr/>
          </p:nvSpPr>
          <p:spPr bwMode="auto">
            <a:xfrm>
              <a:off x="198" y="197"/>
              <a:ext cx="121" cy="121"/>
            </a:xfrm>
            <a:custGeom>
              <a:avLst/>
              <a:gdLst>
                <a:gd name="T0" fmla="*/ 34830 w 59"/>
                <a:gd name="T1" fmla="*/ 3183 h 59"/>
                <a:gd name="T2" fmla="*/ 12188 w 59"/>
                <a:gd name="T3" fmla="*/ 12188 h 59"/>
                <a:gd name="T4" fmla="*/ 3183 w 59"/>
                <a:gd name="T5" fmla="*/ 35418 h 59"/>
                <a:gd name="T6" fmla="*/ 25687 w 59"/>
                <a:gd name="T7" fmla="*/ 25687 h 59"/>
                <a:gd name="T8" fmla="*/ 34830 w 59"/>
                <a:gd name="T9" fmla="*/ 318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4" y="5"/>
                  </a:moveTo>
                  <a:cubicBezTo>
                    <a:pt x="49" y="0"/>
                    <a:pt x="33" y="5"/>
                    <a:pt x="19" y="19"/>
                  </a:cubicBezTo>
                  <a:cubicBezTo>
                    <a:pt x="4" y="34"/>
                    <a:pt x="0" y="50"/>
                    <a:pt x="5" y="55"/>
                  </a:cubicBezTo>
                  <a:cubicBezTo>
                    <a:pt x="10" y="59"/>
                    <a:pt x="26" y="55"/>
                    <a:pt x="40" y="40"/>
                  </a:cubicBezTo>
                  <a:cubicBezTo>
                    <a:pt x="54" y="26"/>
                    <a:pt x="59" y="10"/>
                    <a:pt x="54" y="5"/>
                  </a:cubicBezTo>
                  <a:close/>
                </a:path>
              </a:pathLst>
            </a:custGeom>
            <a:solidFill>
              <a:schemeClr val="bg1"/>
            </a:solidFill>
            <a:ln w="9525">
              <a:noFill/>
              <a:round/>
              <a:headEnd/>
              <a:tailEnd/>
            </a:ln>
          </p:spPr>
          <p:txBody>
            <a:bodyPr/>
            <a:lstStyle/>
            <a:p>
              <a:endParaRPr lang="zh-CN" altLang="en-US"/>
            </a:p>
          </p:txBody>
        </p:sp>
        <p:sp>
          <p:nvSpPr>
            <p:cNvPr id="27656" name="Freeform 14"/>
            <p:cNvSpPr>
              <a:spLocks/>
            </p:cNvSpPr>
            <p:nvPr/>
          </p:nvSpPr>
          <p:spPr bwMode="auto">
            <a:xfrm>
              <a:off x="225" y="223"/>
              <a:ext cx="110" cy="111"/>
            </a:xfrm>
            <a:custGeom>
              <a:avLst/>
              <a:gdLst>
                <a:gd name="T0" fmla="*/ 18062 w 54"/>
                <a:gd name="T1" fmla="*/ 19707 h 54"/>
                <a:gd name="T2" fmla="*/ 0 w 54"/>
                <a:gd name="T3" fmla="*/ 32295 h 54"/>
                <a:gd name="T4" fmla="*/ 564 w 54"/>
                <a:gd name="T5" fmla="*/ 32881 h 54"/>
                <a:gd name="T6" fmla="*/ 21071 w 54"/>
                <a:gd name="T7" fmla="*/ 22940 h 54"/>
                <a:gd name="T8" fmla="*/ 29702 w 54"/>
                <a:gd name="T9" fmla="*/ 592 h 54"/>
                <a:gd name="T10" fmla="*/ 29085 w 54"/>
                <a:gd name="T11" fmla="*/ 0 h 54"/>
                <a:gd name="T12" fmla="*/ 18062 w 54"/>
                <a:gd name="T13" fmla="*/ 1970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30" y="30"/>
                  </a:moveTo>
                  <a:cubicBezTo>
                    <a:pt x="20" y="41"/>
                    <a:pt x="9" y="47"/>
                    <a:pt x="0" y="49"/>
                  </a:cubicBezTo>
                  <a:cubicBezTo>
                    <a:pt x="0" y="49"/>
                    <a:pt x="1" y="50"/>
                    <a:pt x="1" y="50"/>
                  </a:cubicBezTo>
                  <a:cubicBezTo>
                    <a:pt x="5" y="54"/>
                    <a:pt x="20" y="49"/>
                    <a:pt x="35" y="35"/>
                  </a:cubicBezTo>
                  <a:cubicBezTo>
                    <a:pt x="49" y="20"/>
                    <a:pt x="54" y="5"/>
                    <a:pt x="49" y="1"/>
                  </a:cubicBezTo>
                  <a:cubicBezTo>
                    <a:pt x="49" y="1"/>
                    <a:pt x="49" y="0"/>
                    <a:pt x="48" y="0"/>
                  </a:cubicBezTo>
                  <a:cubicBezTo>
                    <a:pt x="47" y="9"/>
                    <a:pt x="40" y="20"/>
                    <a:pt x="30" y="30"/>
                  </a:cubicBezTo>
                  <a:close/>
                </a:path>
              </a:pathLst>
            </a:custGeom>
            <a:solidFill>
              <a:schemeClr val="bg1"/>
            </a:solidFill>
            <a:ln w="9525">
              <a:noFill/>
              <a:round/>
              <a:headEnd/>
              <a:tailEnd/>
            </a:ln>
          </p:spPr>
          <p:txBody>
            <a:bodyPr/>
            <a:lstStyle/>
            <a:p>
              <a:endParaRPr lang="zh-CN" altLang="en-US"/>
            </a:p>
          </p:txBody>
        </p:sp>
        <p:sp>
          <p:nvSpPr>
            <p:cNvPr id="27657" name="Freeform 15"/>
            <p:cNvSpPr>
              <a:spLocks/>
            </p:cNvSpPr>
            <p:nvPr/>
          </p:nvSpPr>
          <p:spPr bwMode="auto">
            <a:xfrm>
              <a:off x="263" y="262"/>
              <a:ext cx="175" cy="177"/>
            </a:xfrm>
            <a:custGeom>
              <a:avLst/>
              <a:gdLst>
                <a:gd name="T0" fmla="*/ 40590 w 85"/>
                <a:gd name="T1" fmla="*/ 6765 h 86"/>
                <a:gd name="T2" fmla="*/ 21939 w 85"/>
                <a:gd name="T3" fmla="*/ 0 h 86"/>
                <a:gd name="T4" fmla="*/ 12577 w 85"/>
                <a:gd name="T5" fmla="*/ 12563 h 86"/>
                <a:gd name="T6" fmla="*/ 0 w 85"/>
                <a:gd name="T7" fmla="*/ 21890 h 86"/>
                <a:gd name="T8" fmla="*/ 7401 w 85"/>
                <a:gd name="T9" fmla="*/ 40512 h 86"/>
                <a:gd name="T10" fmla="*/ 9436 w 85"/>
                <a:gd name="T11" fmla="*/ 50853 h 86"/>
                <a:gd name="T12" fmla="*/ 40590 w 85"/>
                <a:gd name="T13" fmla="*/ 40512 h 86"/>
                <a:gd name="T14" fmla="*/ 51281 w 85"/>
                <a:gd name="T15" fmla="*/ 8751 h 86"/>
                <a:gd name="T16" fmla="*/ 40590 w 85"/>
                <a:gd name="T17" fmla="*/ 676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61" y="10"/>
                  </a:moveTo>
                  <a:cubicBezTo>
                    <a:pt x="44" y="9"/>
                    <a:pt x="36" y="3"/>
                    <a:pt x="33" y="0"/>
                  </a:cubicBezTo>
                  <a:cubicBezTo>
                    <a:pt x="30" y="6"/>
                    <a:pt x="25" y="12"/>
                    <a:pt x="19" y="19"/>
                  </a:cubicBezTo>
                  <a:cubicBezTo>
                    <a:pt x="12" y="25"/>
                    <a:pt x="6" y="30"/>
                    <a:pt x="0" y="33"/>
                  </a:cubicBezTo>
                  <a:cubicBezTo>
                    <a:pt x="3" y="37"/>
                    <a:pt x="9" y="45"/>
                    <a:pt x="11" y="61"/>
                  </a:cubicBezTo>
                  <a:cubicBezTo>
                    <a:pt x="9" y="68"/>
                    <a:pt x="10" y="73"/>
                    <a:pt x="14" y="77"/>
                  </a:cubicBezTo>
                  <a:cubicBezTo>
                    <a:pt x="22" y="86"/>
                    <a:pt x="43" y="79"/>
                    <a:pt x="61" y="61"/>
                  </a:cubicBezTo>
                  <a:cubicBezTo>
                    <a:pt x="79" y="42"/>
                    <a:pt x="85" y="22"/>
                    <a:pt x="77" y="13"/>
                  </a:cubicBezTo>
                  <a:cubicBezTo>
                    <a:pt x="73" y="9"/>
                    <a:pt x="67" y="9"/>
                    <a:pt x="61" y="10"/>
                  </a:cubicBezTo>
                  <a:close/>
                </a:path>
              </a:pathLst>
            </a:custGeom>
            <a:solidFill>
              <a:schemeClr val="bg1"/>
            </a:solidFill>
            <a:ln w="9525">
              <a:noFill/>
              <a:round/>
              <a:headEnd/>
              <a:tailEnd/>
            </a:ln>
          </p:spPr>
          <p:txBody>
            <a:bodyPr/>
            <a:lstStyle/>
            <a:p>
              <a:endParaRPr lang="zh-CN" altLang="en-US"/>
            </a:p>
          </p:txBody>
        </p:sp>
      </p:grpSp>
      <p:sp>
        <p:nvSpPr>
          <p:cNvPr id="27652" name="内容占位符 2"/>
          <p:cNvSpPr>
            <a:spLocks noGrp="1"/>
          </p:cNvSpPr>
          <p:nvPr>
            <p:ph idx="4294967295"/>
          </p:nvPr>
        </p:nvSpPr>
        <p:spPr>
          <a:xfrm>
            <a:off x="285750" y="1268413"/>
            <a:ext cx="8607425" cy="4968875"/>
          </a:xfrm>
        </p:spPr>
        <p:txBody>
          <a:bodyPr/>
          <a:lstStyle/>
          <a:p>
            <a:pPr>
              <a:lnSpc>
                <a:spcPts val="4000"/>
              </a:lnSpc>
              <a:spcBef>
                <a:spcPts val="600"/>
              </a:spcBef>
              <a:spcAft>
                <a:spcPts val="600"/>
              </a:spcAft>
            </a:pPr>
            <a:r>
              <a:rPr lang="zh-CN" altLang="en-US" sz="2400" b="1" smtClean="0">
                <a:latin typeface="微软雅黑" pitchFamily="34" charset="-122"/>
                <a:ea typeface="微软雅黑" pitchFamily="34" charset="-122"/>
              </a:rPr>
              <a:t>保险特点：</a:t>
            </a:r>
            <a:endParaRPr lang="en-US" altLang="zh-CN" sz="2400" b="1" smtClean="0">
              <a:latin typeface="微软雅黑" pitchFamily="34" charset="-122"/>
              <a:ea typeface="微软雅黑" pitchFamily="34" charset="-122"/>
            </a:endParaRPr>
          </a:p>
          <a:p>
            <a:pPr>
              <a:lnSpc>
                <a:spcPts val="4000"/>
              </a:lnSpc>
              <a:spcBef>
                <a:spcPts val="600"/>
              </a:spcBef>
              <a:spcAft>
                <a:spcPts val="600"/>
              </a:spcAft>
              <a:buFontTx/>
              <a:buNone/>
            </a:pPr>
            <a:r>
              <a:rPr lang="zh-CN" altLang="en-US" sz="1800" b="1" smtClean="0">
                <a:latin typeface="微软雅黑" pitchFamily="34" charset="-122"/>
                <a:ea typeface="微软雅黑" pitchFamily="34" charset="-122"/>
              </a:rPr>
              <a:t>（一）</a:t>
            </a:r>
            <a:r>
              <a:rPr lang="zh-CN" altLang="zh-CN" sz="1800" b="1" smtClean="0">
                <a:latin typeface="微软雅黑" pitchFamily="34" charset="-122"/>
                <a:ea typeface="微软雅黑" pitchFamily="34" charset="-122"/>
              </a:rPr>
              <a:t>转嫁用工风险——</a:t>
            </a:r>
            <a:r>
              <a:rPr lang="zh-CN" altLang="zh-CN" sz="1800" smtClean="0">
                <a:latin typeface="微软雅黑" pitchFamily="34" charset="-122"/>
                <a:ea typeface="微软雅黑" pitchFamily="34" charset="-122"/>
              </a:rPr>
              <a:t>应由雇主承担的赔偿，保障范围内将风险转嫁给保险公司</a:t>
            </a:r>
          </a:p>
          <a:p>
            <a:pPr eaLnBrk="1" hangingPunct="1">
              <a:lnSpc>
                <a:spcPct val="150000"/>
              </a:lnSpc>
              <a:buFontTx/>
              <a:buNone/>
            </a:pPr>
            <a:r>
              <a:rPr lang="zh-CN" altLang="en-US" sz="1800" b="1" smtClean="0">
                <a:latin typeface="微软雅黑" pitchFamily="34" charset="-122"/>
                <a:ea typeface="微软雅黑" pitchFamily="34" charset="-122"/>
              </a:rPr>
              <a:t>（二）</a:t>
            </a:r>
            <a:r>
              <a:rPr lang="zh-CN" altLang="zh-CN" sz="1800" b="1" smtClean="0">
                <a:latin typeface="微软雅黑" pitchFamily="34" charset="-122"/>
                <a:ea typeface="微软雅黑" pitchFamily="34" charset="-122"/>
              </a:rPr>
              <a:t>人员可更换——</a:t>
            </a:r>
            <a:r>
              <a:rPr lang="zh-CN" altLang="zh-CN" sz="1800" smtClean="0">
                <a:latin typeface="微软雅黑" pitchFamily="34" charset="-122"/>
                <a:ea typeface="微软雅黑" pitchFamily="34" charset="-122"/>
              </a:rPr>
              <a:t>考虑人员存有流动性，可</a:t>
            </a:r>
            <a:r>
              <a:rPr lang="zh-CN" altLang="en-US" sz="1800" smtClean="0">
                <a:latin typeface="微软雅黑" pitchFamily="34" charset="-122"/>
                <a:ea typeface="微软雅黑" pitchFamily="34" charset="-122"/>
              </a:rPr>
              <a:t>按月</a:t>
            </a:r>
            <a:r>
              <a:rPr lang="zh-CN" altLang="zh-CN" sz="1800" smtClean="0">
                <a:latin typeface="微软雅黑" pitchFamily="34" charset="-122"/>
                <a:ea typeface="微软雅黑" pitchFamily="34" charset="-122"/>
              </a:rPr>
              <a:t>到保险公司做人员批增或批减</a:t>
            </a:r>
          </a:p>
          <a:p>
            <a:pPr eaLnBrk="1" hangingPunct="1">
              <a:lnSpc>
                <a:spcPct val="150000"/>
              </a:lnSpc>
              <a:buFontTx/>
              <a:buNone/>
            </a:pPr>
            <a:r>
              <a:rPr lang="zh-CN" altLang="en-US" sz="1800" b="1" smtClean="0">
                <a:latin typeface="微软雅黑" pitchFamily="34" charset="-122"/>
                <a:ea typeface="微软雅黑" pitchFamily="34" charset="-122"/>
              </a:rPr>
              <a:t>（三）</a:t>
            </a:r>
            <a:r>
              <a:rPr lang="zh-CN" altLang="zh-CN" sz="1800" b="1" smtClean="0">
                <a:latin typeface="微软雅黑" pitchFamily="34" charset="-122"/>
                <a:ea typeface="微软雅黑" pitchFamily="34" charset="-122"/>
              </a:rPr>
              <a:t>赔款直接支付给公司帐户</a:t>
            </a:r>
            <a:r>
              <a:rPr lang="zh-CN" altLang="zh-CN" sz="1800" smtClean="0">
                <a:latin typeface="微软雅黑" pitchFamily="34" charset="-122"/>
                <a:ea typeface="微软雅黑" pitchFamily="34" charset="-122"/>
              </a:rPr>
              <a:t>——传统员工险作为员工福利，赔款支付给员工个人账上，即使赔付也转嫁不了用工风险</a:t>
            </a:r>
            <a:r>
              <a:rPr lang="zh-CN" altLang="en-US" sz="1800" smtClean="0">
                <a:latin typeface="微软雅黑" pitchFamily="34" charset="-122"/>
                <a:ea typeface="微软雅黑" pitchFamily="34" charset="-122"/>
              </a:rPr>
              <a:t>，</a:t>
            </a:r>
            <a:r>
              <a:rPr lang="en-US" altLang="zh-CN"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工伤</a:t>
            </a:r>
            <a:r>
              <a:rPr lang="en-US" altLang="zh-CN" sz="1800" smtClean="0">
                <a:latin typeface="微软雅黑" pitchFamily="34" charset="-122"/>
                <a:ea typeface="微软雅黑" pitchFamily="34" charset="-122"/>
              </a:rPr>
              <a:t>e</a:t>
            </a:r>
            <a:r>
              <a:rPr lang="zh-CN" altLang="en-US" sz="1800" smtClean="0">
                <a:latin typeface="微软雅黑" pitchFamily="34" charset="-122"/>
                <a:ea typeface="微软雅黑" pitchFamily="34" charset="-122"/>
              </a:rPr>
              <a:t>站</a:t>
            </a:r>
            <a:r>
              <a:rPr lang="en-US" altLang="zh-CN"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理赔款赔付给投保企业</a:t>
            </a:r>
            <a:endParaRPr lang="zh-CN" altLang="zh-CN" sz="1800" smtClean="0">
              <a:latin typeface="微软雅黑" pitchFamily="34" charset="-122"/>
              <a:ea typeface="微软雅黑" pitchFamily="34" charset="-122"/>
            </a:endParaRPr>
          </a:p>
          <a:p>
            <a:pPr eaLnBrk="1" hangingPunct="1">
              <a:lnSpc>
                <a:spcPct val="150000"/>
              </a:lnSpc>
              <a:buFontTx/>
              <a:buNone/>
            </a:pPr>
            <a:r>
              <a:rPr lang="zh-CN" altLang="en-US" sz="1800" b="1" smtClean="0">
                <a:latin typeface="微软雅黑" pitchFamily="34" charset="-122"/>
                <a:ea typeface="微软雅黑" pitchFamily="34" charset="-122"/>
              </a:rPr>
              <a:t>（四）</a:t>
            </a:r>
            <a:r>
              <a:rPr lang="zh-CN" altLang="zh-CN" sz="1800" b="1" smtClean="0">
                <a:latin typeface="微软雅黑" pitchFamily="34" charset="-122"/>
                <a:ea typeface="微软雅黑" pitchFamily="34" charset="-122"/>
              </a:rPr>
              <a:t>提高员工福利——</a:t>
            </a:r>
            <a:r>
              <a:rPr lang="zh-CN" altLang="zh-CN" sz="1800" smtClean="0">
                <a:latin typeface="微软雅黑" pitchFamily="34" charset="-122"/>
                <a:ea typeface="微软雅黑" pitchFamily="34" charset="-122"/>
              </a:rPr>
              <a:t>保险健全，员工自然满意，凝聚力更强，吸引力更强</a:t>
            </a:r>
          </a:p>
          <a:p>
            <a:pPr eaLnBrk="1" hangingPunct="1">
              <a:lnSpc>
                <a:spcPct val="150000"/>
              </a:lnSpc>
              <a:buFontTx/>
              <a:buNone/>
            </a:pPr>
            <a:r>
              <a:rPr lang="zh-CN" altLang="en-US" sz="1800" b="1" smtClean="0">
                <a:latin typeface="微软雅黑" pitchFamily="34" charset="-122"/>
                <a:ea typeface="微软雅黑" pitchFamily="34" charset="-122"/>
              </a:rPr>
              <a:t>（五）</a:t>
            </a:r>
            <a:r>
              <a:rPr lang="zh-CN" altLang="zh-CN" sz="1800" b="1" smtClean="0">
                <a:latin typeface="微软雅黑" pitchFamily="34" charset="-122"/>
                <a:ea typeface="微软雅黑" pitchFamily="34" charset="-122"/>
              </a:rPr>
              <a:t>保费可计入企业成本</a:t>
            </a:r>
            <a:r>
              <a:rPr lang="zh-CN" altLang="en-US" sz="1800" b="1" smtClean="0">
                <a:latin typeface="微软雅黑" pitchFamily="34" charset="-122"/>
                <a:ea typeface="微软雅黑" pitchFamily="34" charset="-122"/>
              </a:rPr>
              <a:t>，增值税专用发票可以抵扣。</a:t>
            </a:r>
            <a:endParaRPr lang="zh-CN" altLang="zh-CN" sz="1800" b="1" smtClean="0">
              <a:latin typeface="微软雅黑" pitchFamily="34" charset="-122"/>
              <a:ea typeface="微软雅黑" pitchFamily="34" charset="-122"/>
            </a:endParaRPr>
          </a:p>
          <a:p>
            <a:pPr eaLnBrk="1" hangingPunct="1">
              <a:lnSpc>
                <a:spcPct val="150000"/>
              </a:lnSpc>
              <a:buFontTx/>
              <a:buNone/>
            </a:pPr>
            <a:r>
              <a:rPr lang="zh-CN" altLang="en-US" sz="1800" b="1" smtClean="0">
                <a:latin typeface="微软雅黑" pitchFamily="34" charset="-122"/>
                <a:ea typeface="微软雅黑" pitchFamily="34" charset="-122"/>
              </a:rPr>
              <a:t>（六）</a:t>
            </a:r>
            <a:r>
              <a:rPr lang="zh-CN" altLang="zh-CN" sz="1800" b="1" smtClean="0">
                <a:latin typeface="微软雅黑" pitchFamily="34" charset="-122"/>
                <a:ea typeface="微软雅黑" pitchFamily="34" charset="-122"/>
              </a:rPr>
              <a:t>赔偿项目包括死亡、残疾、医疗费、误工费</a:t>
            </a:r>
          </a:p>
          <a:p>
            <a:pPr eaLnBrk="1" hangingPunct="1">
              <a:lnSpc>
                <a:spcPct val="150000"/>
              </a:lnSpc>
              <a:buFontTx/>
              <a:buNone/>
            </a:pPr>
            <a:r>
              <a:rPr lang="zh-CN" altLang="en-US" sz="1800" b="1" smtClean="0">
                <a:latin typeface="微软雅黑" pitchFamily="34" charset="-122"/>
                <a:ea typeface="微软雅黑" pitchFamily="34" charset="-122"/>
              </a:rPr>
              <a:t>（七）</a:t>
            </a:r>
            <a:r>
              <a:rPr lang="zh-CN" altLang="zh-CN" sz="1800" b="1" smtClean="0">
                <a:latin typeface="微软雅黑" pitchFamily="34" charset="-122"/>
                <a:ea typeface="微软雅黑" pitchFamily="34" charset="-122"/>
              </a:rPr>
              <a:t>合理医疗费在保障范围之内，除去免赔</a:t>
            </a:r>
            <a:r>
              <a:rPr lang="en-US" altLang="zh-CN" sz="1800" b="1" smtClean="0">
                <a:latin typeface="微软雅黑" pitchFamily="34" charset="-122"/>
                <a:ea typeface="微软雅黑" pitchFamily="34" charset="-122"/>
              </a:rPr>
              <a:t>100%</a:t>
            </a:r>
            <a:r>
              <a:rPr lang="zh-CN" altLang="zh-CN" sz="1800" b="1" smtClean="0">
                <a:latin typeface="微软雅黑" pitchFamily="34" charset="-122"/>
                <a:ea typeface="微软雅黑" pitchFamily="34" charset="-122"/>
              </a:rPr>
              <a:t>赔付</a:t>
            </a:r>
            <a:r>
              <a:rPr lang="zh-CN" altLang="zh-CN" sz="1800" smtClean="0">
                <a:latin typeface="微软雅黑" pitchFamily="34" charset="-122"/>
                <a:ea typeface="微软雅黑" pitchFamily="34" charset="-122"/>
              </a:rPr>
              <a:t>——传统员工险打折赔付</a:t>
            </a:r>
          </a:p>
        </p:txBody>
      </p:sp>
    </p:spTree>
  </p:cSld>
  <p:clrMapOvr>
    <a:masterClrMapping/>
  </p:clrMapOvr>
</p:sld>
</file>

<file path=ppt/theme/theme1.xml><?xml version="1.0" encoding="utf-8"?>
<a:theme xmlns:a="http://schemas.openxmlformats.org/drawingml/2006/main" name="我喜欢的风格">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3468</Words>
  <Application>WPS 演示</Application>
  <PresentationFormat>全屏显示(4:3)</PresentationFormat>
  <Paragraphs>287</Paragraphs>
  <Slides>35</Slides>
  <Notes>4</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我喜欢的风格</vt:lpstr>
      <vt:lpstr>幻灯片 1</vt:lpstr>
      <vt:lpstr>幻灯片 2</vt:lpstr>
      <vt:lpstr>幻灯片 3</vt:lpstr>
      <vt:lpstr>工伤e站—四大机构提供学术、专业、技术支持为雇主降低用工风险</vt:lpstr>
      <vt:lpstr>实力保险公司承保保障用工无忧</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admin</cp:lastModifiedBy>
  <cp:revision>131</cp:revision>
  <dcterms:created xsi:type="dcterms:W3CDTF">2015-04-28T02:48:43Z</dcterms:created>
  <dcterms:modified xsi:type="dcterms:W3CDTF">2017-03-24T07:55:57Z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2052-10.1.0.6029</vt:lpwstr>
  </property>
</Properties>
</file>